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Override1.xml" ContentType="application/vnd.openxmlformats-officedocument.themeOverrid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4"/>
    <p:sldMasterId id="2147484552" r:id="rId5"/>
  </p:sldMasterIdLst>
  <p:notesMasterIdLst>
    <p:notesMasterId r:id="rId19"/>
  </p:notesMasterIdLst>
  <p:handoutMasterIdLst>
    <p:handoutMasterId r:id="rId20"/>
  </p:handoutMasterIdLst>
  <p:sldIdLst>
    <p:sldId id="1706" r:id="rId6"/>
    <p:sldId id="1605" r:id="rId7"/>
    <p:sldId id="2247" r:id="rId8"/>
    <p:sldId id="4368" r:id="rId9"/>
    <p:sldId id="4369" r:id="rId10"/>
    <p:sldId id="4371" r:id="rId11"/>
    <p:sldId id="4372" r:id="rId12"/>
    <p:sldId id="4373" r:id="rId13"/>
    <p:sldId id="4374" r:id="rId14"/>
    <p:sldId id="4376" r:id="rId15"/>
    <p:sldId id="265" r:id="rId16"/>
    <p:sldId id="261" r:id="rId17"/>
    <p:sldId id="260" r:id="rId1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CC7B7869-5BFF-C84B-ACF3-A09D050470B1}">
          <p14:sldIdLst>
            <p14:sldId id="1706"/>
            <p14:sldId id="1605"/>
          </p14:sldIdLst>
        </p14:section>
        <p14:section name="body" id="{28A64FAC-A435-B547-8112-C50128F27900}">
          <p14:sldIdLst>
            <p14:sldId id="2247"/>
            <p14:sldId id="4368"/>
            <p14:sldId id="4369"/>
            <p14:sldId id="4371"/>
            <p14:sldId id="4372"/>
            <p14:sldId id="4373"/>
            <p14:sldId id="4374"/>
            <p14:sldId id="4376"/>
            <p14:sldId id="265"/>
          </p14:sldIdLst>
        </p14:section>
        <p14:section name="outro" id="{A7071F39-36A1-6447-9B46-09ADFEF9D31F}">
          <p14:sldIdLst>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A18"/>
    <a:srgbClr val="2D2D30"/>
    <a:srgbClr val="2F2F2F"/>
    <a:srgbClr val="787878"/>
    <a:srgbClr val="595959"/>
    <a:srgbClr val="A6A6A6"/>
    <a:srgbClr val="7F7F7F"/>
    <a:srgbClr val="00BCF2"/>
    <a:srgbClr val="FFFFFF"/>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AE0581-757E-684F-B90A-F312E8A7FE51}" v="245" dt="2019-09-25T20:39:13.81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4107" autoAdjust="0"/>
    <p:restoredTop sz="74857" autoAdjust="0"/>
  </p:normalViewPr>
  <p:slideViewPr>
    <p:cSldViewPr snapToGrid="0">
      <p:cViewPr varScale="1">
        <p:scale>
          <a:sx n="72" d="100"/>
          <a:sy n="72" d="100"/>
        </p:scale>
        <p:origin x="1236" y="78"/>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9/4/2020 2:25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g>
</file>

<file path=ppt/media/image17.jpg>
</file>

<file path=ppt/media/image18.png>
</file>

<file path=ppt/media/image20.png>
</file>

<file path=ppt/media/image21.sv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9/4/2020 2:25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9/4/2020 2:25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074947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the application object as the *global* representation of your application for use across all tenants, and the service principal as the *local* representation for use in a specific tenant.​</a:t>
            </a:r>
          </a:p>
          <a:p>
            <a:endParaRPr lang="en-US" dirty="0"/>
          </a:p>
          <a:p>
            <a:r>
              <a:rPr lang="en-US" dirty="0"/>
              <a:t>Application objects have a 1:1 relationship with the software application, and a 1:many relationship with its corresponding service principal object(s).​</a:t>
            </a:r>
          </a:p>
          <a:p>
            <a:endParaRPr lang="en-US" dirty="0"/>
          </a:p>
          <a:p>
            <a:r>
              <a:rPr lang="en-US" dirty="0"/>
              <a:t>Service principals must be created in each tenant where the application is used, enabling it to establish an identity for sign-in and/or access to resources being secured by the tenant.​</a:t>
            </a:r>
          </a:p>
          <a:p>
            <a:endParaRPr lang="en-US" dirty="0"/>
          </a:p>
          <a:p>
            <a:r>
              <a:rPr lang="en-US" dirty="0"/>
              <a:t>A Single-tenant application has only one service principal (in its home tenant), created and consented for use during application registration.​</a:t>
            </a:r>
          </a:p>
          <a:p>
            <a:endParaRPr lang="en-US" dirty="0"/>
          </a:p>
          <a:p>
            <a:r>
              <a:rPr lang="en-US" dirty="0"/>
              <a:t>Multi-tenant web applications or APIs also have a service principal created in each tenant where a user from that tenant has consented to its use.​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9/4/2020 2:25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296687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9/4/2020 2:25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4020684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9/4/2020 2:25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9/4/2020 2:25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9/4/2020 2:25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22595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Developers that leverage the Microsoft identity platform within custom apps begin with registering an application in Azure AD. It doesn’t matter if the app runs on a mobile device or in the cloud. If the runs in the cloud, it doesn't matter which cloud provider hosts it. The app can even be a PowerShell script. The Azure AD application is the control point for how you access the identity and the information it protects.</a:t>
            </a:r>
          </a:p>
          <a:p>
            <a:endParaRPr lang="en-US" dirty="0"/>
          </a:p>
          <a:p>
            <a:r>
              <a:rPr lang="en-US" dirty="0"/>
              <a:t>You as the developer have a number of choices to make and the choices you make are driven by the requirements for your application. Developers have to decide:</a:t>
            </a:r>
          </a:p>
          <a:p>
            <a:endParaRPr lang="en-US" dirty="0"/>
          </a:p>
          <a:p>
            <a:r>
              <a:rPr lang="en-US" dirty="0"/>
              <a:t>- how will customers get the app</a:t>
            </a:r>
          </a:p>
          <a:p>
            <a:r>
              <a:rPr lang="en-US" dirty="0"/>
              <a:t>- should the app do work on behalf of a user, or as the app itself</a:t>
            </a:r>
          </a:p>
          <a:p>
            <a:r>
              <a:rPr lang="en-US" dirty="0"/>
              <a:t>- what resources are required by the app, and when are they needed</a:t>
            </a:r>
          </a:p>
          <a:p>
            <a:r>
              <a:rPr lang="en-US" dirty="0"/>
              <a:t>- when should the app ask the user for permissions to a resource</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9/4/2020 2:25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465977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decision is: are you going to trust the Microsoft identity platform? Once you have made the decision to trust the Microsoft identity platform, the next step is to register an application with Azure AD. A key part of creating an Azure AD application is what are the permissions the app requires.</a:t>
            </a:r>
          </a:p>
          <a:p>
            <a:endParaRPr lang="en-US" dirty="0"/>
          </a:p>
          <a:p>
            <a:r>
              <a:rPr lang="en-US" dirty="0"/>
              <a:t>Another key decision you will make when registering the app is what type of accounts will it support? The </a:t>
            </a:r>
            <a:r>
              <a:rPr lang="en-US"/>
              <a:t>Microsoft identity </a:t>
            </a:r>
            <a:r>
              <a:rPr lang="en-US" dirty="0"/>
              <a:t>platform supports the following types of accounts:</a:t>
            </a:r>
          </a:p>
          <a:p>
            <a:endParaRPr lang="en-US" dirty="0"/>
          </a:p>
          <a:p>
            <a:r>
              <a:rPr lang="en-US" dirty="0"/>
              <a:t>- single organization</a:t>
            </a:r>
          </a:p>
          <a:p>
            <a:r>
              <a:rPr lang="en-US" dirty="0"/>
              <a:t>- multiple organization</a:t>
            </a:r>
          </a:p>
          <a:p>
            <a:r>
              <a:rPr lang="en-US" dirty="0"/>
              <a:t>- personal Microsoft accounts</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9/4/2020 2:25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759301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900" b="0" i="0" u="none" strike="noStrike" kern="1200" dirty="0">
                <a:solidFill>
                  <a:schemeClr val="tx1"/>
                </a:solidFill>
                <a:effectLst/>
                <a:latin typeface="Segoe UI Light" pitchFamily="34" charset="0"/>
                <a:ea typeface="+mn-ea"/>
                <a:cs typeface="+mn-cs"/>
              </a:rPr>
              <a:t>If you're writing a Line of Business (LOB) application, you can sign in users in your own organization. Applications that sign in users only from the app’s home tenant are called single tenant applications.</a:t>
            </a:r>
            <a:r>
              <a:rPr lang="en-US" sz="900" b="0" i="0" kern="1200" dirty="0">
                <a:solidFill>
                  <a:schemeClr val="tx1"/>
                </a:solidFill>
                <a:effectLst/>
                <a:latin typeface="Segoe UI Light" pitchFamily="34" charset="0"/>
                <a:ea typeface="+mn-ea"/>
                <a:cs typeface="+mn-cs"/>
              </a:rPr>
              <a:t>​</a:t>
            </a:r>
          </a:p>
          <a:p>
            <a:pPr rtl="0" fontAlgn="base"/>
            <a:r>
              <a:rPr lang="en-US" sz="900" b="0" i="0" kern="1200" dirty="0">
                <a:solidFill>
                  <a:schemeClr val="tx1"/>
                </a:solidFill>
                <a:effectLst/>
                <a:latin typeface="Segoe UI Light" pitchFamily="34" charset="0"/>
                <a:ea typeface="+mn-ea"/>
                <a:cs typeface="+mn-cs"/>
              </a:rPr>
              <a:t>​</a:t>
            </a:r>
          </a:p>
          <a:p>
            <a:pPr rtl="0" fontAlgn="base"/>
            <a:r>
              <a:rPr lang="en-US" sz="900" b="0" i="0" u="none" strike="noStrike" kern="1200" dirty="0">
                <a:solidFill>
                  <a:schemeClr val="tx1"/>
                </a:solidFill>
                <a:effectLst/>
                <a:latin typeface="Segoe UI Light" pitchFamily="34" charset="0"/>
                <a:ea typeface="+mn-ea"/>
                <a:cs typeface="+mn-cs"/>
              </a:rPr>
              <a:t>Administrators decide who can register applications in the tenant. These could be every user, only administrators, or users with the Application administrator, Cloud application administrator, or Application developer Azure AD administrative roles.  Only users within your organization can sign in and use the application; no one outside the organization can use this application.</a:t>
            </a:r>
            <a:r>
              <a:rPr lang="en-US" sz="900" b="0" i="0" kern="1200" dirty="0">
                <a:solidFill>
                  <a:schemeClr val="tx1"/>
                </a:solidFill>
                <a:effectLst/>
                <a:latin typeface="Segoe UI Light" pitchFamily="34" charset="0"/>
                <a:ea typeface="+mn-ea"/>
                <a:cs typeface="+mn-cs"/>
              </a:rPr>
              <a:t>​</a:t>
            </a:r>
          </a:p>
          <a:p>
            <a:pPr rtl="0" fontAlgn="base"/>
            <a:r>
              <a:rPr lang="en-US" sz="900" b="0" i="0" kern="1200" dirty="0">
                <a:solidFill>
                  <a:schemeClr val="tx1"/>
                </a:solidFill>
                <a:effectLst/>
                <a:latin typeface="Segoe UI Light" pitchFamily="34" charset="0"/>
                <a:ea typeface="+mn-ea"/>
                <a:cs typeface="+mn-cs"/>
              </a:rPr>
              <a:t>​</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9/4/2020 2:25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8218441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other type of application is one that allows users from more than just your organization to sign in and use the application. For example, if you're an independent software vendor (ISV), you can write an application which signs-in users from any organization. </a:t>
            </a:r>
          </a:p>
          <a:p>
            <a:endParaRPr lang="en-US" dirty="0"/>
          </a:p>
          <a:p>
            <a:r>
              <a:rPr lang="en-US" dirty="0"/>
              <a:t>These applications can also allow users to sign in using their personal Microsoft account. Maybe you want to give users the choice of signing into the application using either their work or school account or their personal Microsoft account.</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9/4/2020 2:25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14689582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great multi-tenant apps can be challenging because of the number of different policies that IT administrators can set in their tenants. When building multi-tenant apps, you should keep a few guidelines in mind.​</a:t>
            </a:r>
          </a:p>
          <a:p>
            <a:endParaRPr lang="en-US" dirty="0"/>
          </a:p>
          <a:p>
            <a:r>
              <a:rPr lang="en-US" dirty="0"/>
              <a:t>Test your app in a tenant that has configured Conditional Access policies. The Conditional Access feature in Azure AD offers one of several ways that IT Pros can use to secure your app and protect a service. Conditional Access enables enterprise customers to protect services in a multitude of ways including multi-factor authentication, allowing only Intune-enrolled devices to access specific services, and restricting user locations and IP ranges. Your application may, or may not, acquire access tokens due to various Conditional Access Polices. Your app must gracefully handle not obtaining an access token.​</a:t>
            </a:r>
          </a:p>
          <a:p>
            <a:endParaRPr lang="en-US" dirty="0"/>
          </a:p>
          <a:p>
            <a:r>
              <a:rPr lang="en-US" dirty="0"/>
              <a:t>Your apps should also follow the principle of least user access to ensure that your app only requests permissions it actually needs. Avoid requesting permissions that require admin consent as this may prevent users from acquiring your app at all in some organizations.​</a:t>
            </a:r>
          </a:p>
          <a:p>
            <a:endParaRPr lang="en-US" dirty="0"/>
          </a:p>
          <a:p>
            <a:r>
              <a:rPr lang="en-US" dirty="0"/>
              <a:t>Finally, provide appropriate names and descriptions for any permissions you expose as part of your app. This helps users and admins know what they are agreeing to when they attempt to use your app's APIs.​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9/4/2020 2:25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40082558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application that has been integrated with Azure AD has implications that go beyond the software aspect. "Application" is frequently used as a conceptual term, referring to not only the application software, but also its Azure AD registration and role in authentication/authorization "conversations" at runtime.</a:t>
            </a:r>
          </a:p>
          <a:p>
            <a:endParaRPr lang="en-US" dirty="0"/>
          </a:p>
          <a:p>
            <a:r>
              <a:rPr lang="en-US" dirty="0"/>
              <a:t>When you register an Azure AD application in the Azure portal, two objects are created in your Azure AD tenant:</a:t>
            </a:r>
          </a:p>
          <a:p>
            <a:endParaRPr lang="en-US" dirty="0"/>
          </a:p>
          <a:p>
            <a:r>
              <a:rPr lang="en-US" dirty="0"/>
              <a:t>- application object</a:t>
            </a:r>
          </a:p>
          <a:p>
            <a:r>
              <a:rPr lang="en-US" dirty="0"/>
              <a:t>- service principal</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9/4/2020 2:25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920591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Application object​:</a:t>
            </a:r>
          </a:p>
          <a:p>
            <a:endParaRPr lang="en-US" dirty="0"/>
          </a:p>
          <a:p>
            <a:r>
              <a:rPr lang="en-US" dirty="0"/>
              <a:t>The Application object is where developers specify how the app works. This includes parameters for authentication, secrets, or certificates, what permissions the app will use, any APIs the app exposes. ​</a:t>
            </a:r>
          </a:p>
          <a:p>
            <a:endParaRPr lang="en-US" dirty="0"/>
          </a:p>
          <a:p>
            <a:r>
              <a:rPr lang="en-US" dirty="0"/>
              <a:t>Azure AD applications are defined by exactly one application object. The application object resides in the Azure AD tenant where it was registered.​</a:t>
            </a:r>
          </a:p>
          <a:p>
            <a:endParaRPr lang="en-US" dirty="0"/>
          </a:p>
          <a:p>
            <a:r>
              <a:rPr lang="en-US" dirty="0"/>
              <a:t>Service principal object​:</a:t>
            </a:r>
          </a:p>
          <a:p>
            <a:endParaRPr lang="en-US" dirty="0"/>
          </a:p>
          <a:p>
            <a:r>
              <a:rPr lang="en-US" dirty="0"/>
              <a:t>IT Pros use the Service Principal to determine how the application operates within their tenant. The IT PRO can limit the app to specific users and/or groups, review permissions and grant consent, assign users and/or groups to roles, or configure app provisioning.​</a:t>
            </a:r>
          </a:p>
          <a:p>
            <a:endParaRPr lang="en-US" dirty="0"/>
          </a:p>
          <a:p>
            <a:r>
              <a:rPr lang="en-US" dirty="0"/>
              <a:t>For a multi-tenant application, when an application is given permission to access resources in a tenant, a service principal object is created in that tenant​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9/4/2020 2:25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8274681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6.jp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2.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2.xml"/><Relationship Id="rId4" Type="http://schemas.openxmlformats.org/officeDocument/2006/relationships/image" Target="../media/image14.jp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2558777"/>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98148" y="1462925"/>
            <a:ext cx="11239464" cy="2308324"/>
          </a:xfrm>
        </p:spPr>
        <p:txBody>
          <a:bodyPr wrap="square">
            <a:spAutoFit/>
          </a:bodyPr>
          <a:lstStyle>
            <a:lvl1pPr marL="0" indent="0">
              <a:buNone/>
              <a:defRPr>
                <a:solidFill>
                  <a:schemeClr val="tx1"/>
                </a:solidFill>
              </a:defRPr>
            </a:lvl1pPr>
            <a:lvl2pPr marL="233149" indent="0">
              <a:buNone/>
              <a:defRPr>
                <a:solidFill>
                  <a:schemeClr val="tx1"/>
                </a:solidFill>
              </a:defRPr>
            </a:lvl2pPr>
            <a:lvl3pPr marL="466298" indent="0">
              <a:buNone/>
              <a:defRPr>
                <a:solidFill>
                  <a:schemeClr val="tx1"/>
                </a:solidFill>
              </a:defRPr>
            </a:lvl3pPr>
            <a:lvl4pPr marL="699447" indent="0">
              <a:buNone/>
              <a:defRPr>
                <a:solidFill>
                  <a:schemeClr val="tx1"/>
                </a:solidFill>
              </a:defRPr>
            </a:lvl4pPr>
            <a:lvl5pPr marL="932597" indent="0">
              <a:buNone/>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92745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1055873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Title Slide 3">
    <p:bg>
      <p:bgPr>
        <a:solidFill>
          <a:schemeClr val="bg2"/>
        </a:solidFill>
        <a:effectLst/>
      </p:bgPr>
    </p:bg>
    <p:spTree>
      <p:nvGrpSpPr>
        <p:cNvPr id="1" name=""/>
        <p:cNvGrpSpPr/>
        <p:nvPr/>
      </p:nvGrpSpPr>
      <p:grpSpPr>
        <a:xfrm>
          <a:off x="0" y="0"/>
          <a:ext cx="0" cy="0"/>
          <a:chOff x="0" y="0"/>
          <a:chExt cx="0" cy="0"/>
        </a:xfrm>
      </p:grpSpPr>
      <p:pic>
        <p:nvPicPr>
          <p:cNvPr id="7" name="Picture 6" descr="A person sitting on a table&#10;&#10;Description generated with high confidence">
            <a:extLst>
              <a:ext uri="{FF2B5EF4-FFF2-40B4-BE49-F238E27FC236}">
                <a16:creationId xmlns:a16="http://schemas.microsoft.com/office/drawing/2014/main" id="{F11DA543-0F9E-4B04-892C-D65049C57D8C}"/>
              </a:ext>
            </a:extLst>
          </p:cNvPr>
          <p:cNvPicPr>
            <a:picLocks noChangeAspect="1"/>
          </p:cNvPicPr>
          <p:nvPr userDrawn="1"/>
        </p:nvPicPr>
        <p:blipFill>
          <a:blip r:embed="rId2"/>
          <a:stretch>
            <a:fillRect/>
          </a:stretch>
        </p:blipFill>
        <p:spPr>
          <a:xfrm>
            <a:off x="1942064" y="0"/>
            <a:ext cx="10494411" cy="6994525"/>
          </a:xfrm>
          <a:prstGeom prst="rect">
            <a:avLst/>
          </a:prstGeom>
        </p:spPr>
      </p:pic>
      <p:sp>
        <p:nvSpPr>
          <p:cNvPr id="6" name="Rectangle 5">
            <a:extLst>
              <a:ext uri="{FF2B5EF4-FFF2-40B4-BE49-F238E27FC236}">
                <a16:creationId xmlns:a16="http://schemas.microsoft.com/office/drawing/2014/main" id="{999822E0-3943-4958-9602-E81F85DC44DB}"/>
              </a:ext>
            </a:extLst>
          </p:cNvPr>
          <p:cNvSpPr/>
          <p:nvPr userDrawn="1"/>
        </p:nvSpPr>
        <p:spPr bwMode="auto">
          <a:xfrm>
            <a:off x="0" y="0"/>
            <a:ext cx="6295869" cy="6994525"/>
          </a:xfrm>
          <a:prstGeom prst="rect">
            <a:avLst/>
          </a:prstGeom>
          <a:gradFill flip="none" rotWithShape="1">
            <a:gsLst>
              <a:gs pos="56000">
                <a:srgbClr val="E5E5E4">
                  <a:lumMod val="65000"/>
                  <a:lumOff val="35000"/>
                </a:srgb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972219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18828907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7667456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276925075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274455459"/>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178910899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6973973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75396599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xt option 5">
    <p:spTree>
      <p:nvGrpSpPr>
        <p:cNvPr id="1" name=""/>
        <p:cNvGrpSpPr/>
        <p:nvPr/>
      </p:nvGrpSpPr>
      <p:grpSpPr>
        <a:xfrm>
          <a:off x="0" y="0"/>
          <a:ext cx="0" cy="0"/>
          <a:chOff x="0" y="0"/>
          <a:chExt cx="0" cy="0"/>
        </a:xfrm>
      </p:grpSpPr>
      <p:sp>
        <p:nvSpPr>
          <p:cNvPr id="3" name="Rectangle 2"/>
          <p:cNvSpPr/>
          <p:nvPr userDrawn="1"/>
        </p:nvSpPr>
        <p:spPr bwMode="auto">
          <a:xfrm>
            <a:off x="465135" y="1631569"/>
            <a:ext cx="5527103"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4621044" cy="2459482"/>
          </a:xfrm>
        </p:spPr>
        <p:txBody>
          <a:bodyPr>
            <a:noAutofit/>
          </a:bodyPr>
          <a:lstStyle>
            <a:lvl1pPr marL="0" indent="0">
              <a:buNone/>
              <a:defRPr sz="2000"/>
            </a:lvl1pPr>
          </a:lstStyle>
          <a:p>
            <a:pPr lvl="0"/>
            <a:r>
              <a:rPr lang="en-US" dirty="0"/>
              <a:t>Picture</a:t>
            </a:r>
          </a:p>
        </p:txBody>
      </p:sp>
      <p:sp>
        <p:nvSpPr>
          <p:cNvPr id="8" name="Rectangle 7"/>
          <p:cNvSpPr/>
          <p:nvPr userDrawn="1"/>
        </p:nvSpPr>
        <p:spPr bwMode="auto">
          <a:xfrm>
            <a:off x="6460554" y="1631569"/>
            <a:ext cx="5537772"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5: two columns images and text</a:t>
            </a:r>
          </a:p>
        </p:txBody>
      </p:sp>
      <p:sp>
        <p:nvSpPr>
          <p:cNvPr id="5" name="Text Placeholder 4"/>
          <p:cNvSpPr>
            <a:spLocks noGrp="1"/>
          </p:cNvSpPr>
          <p:nvPr>
            <p:ph type="body" sz="quarter" idx="11" hasCustomPrompt="1"/>
          </p:nvPr>
        </p:nvSpPr>
        <p:spPr>
          <a:xfrm>
            <a:off x="465138" y="5026024"/>
            <a:ext cx="5527100"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6460554" y="5026024"/>
            <a:ext cx="5537771"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8" name="Content Placeholder 15"/>
          <p:cNvSpPr>
            <a:spLocks noGrp="1"/>
          </p:cNvSpPr>
          <p:nvPr>
            <p:ph sz="quarter" idx="19" hasCustomPrompt="1"/>
          </p:nvPr>
        </p:nvSpPr>
        <p:spPr>
          <a:xfrm>
            <a:off x="6916366" y="1997075"/>
            <a:ext cx="461364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569411794"/>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84473961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022593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917993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4972508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256288972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56372818"/>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312541625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398271565"/>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82111810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108483880"/>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267439489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2247936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80442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25196352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18" Type="http://schemas.openxmlformats.org/officeDocument/2006/relationships/slideLayout" Target="../slideLayouts/slideLayout48.xml"/><Relationship Id="rId26" Type="http://schemas.openxmlformats.org/officeDocument/2006/relationships/image" Target="../media/image1.emf"/><Relationship Id="rId3" Type="http://schemas.openxmlformats.org/officeDocument/2006/relationships/slideLayout" Target="../slideLayouts/slideLayout33.xml"/><Relationship Id="rId21" Type="http://schemas.openxmlformats.org/officeDocument/2006/relationships/slideLayout" Target="../slideLayouts/slideLayout51.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5" Type="http://schemas.openxmlformats.org/officeDocument/2006/relationships/theme" Target="../theme/theme2.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0" Type="http://schemas.openxmlformats.org/officeDocument/2006/relationships/slideLayout" Target="../slideLayouts/slideLayout50.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24" Type="http://schemas.openxmlformats.org/officeDocument/2006/relationships/slideLayout" Target="../slideLayouts/slideLayout54.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23" Type="http://schemas.openxmlformats.org/officeDocument/2006/relationships/slideLayout" Target="../slideLayouts/slideLayout53.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2"/>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49" r:id="rId27"/>
    <p:sldLayoutId id="2147484550" r:id="rId28"/>
    <p:sldLayoutId id="2147484551" r:id="rId29"/>
    <p:sldLayoutId id="2147484577" r:id="rId30"/>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6"/>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4236697683"/>
      </p:ext>
    </p:extLst>
  </p:cSld>
  <p:clrMap bg1="lt1" tx1="dk1" bg2="lt2" tx2="dk2" accent1="accent1" accent2="accent2" accent3="accent3" accent4="accent4" accent5="accent5" accent6="accent6" hlink="hlink" folHlink="folHlink"/>
  <p:sldLayoutIdLst>
    <p:sldLayoutId id="2147484553" r:id="rId1"/>
    <p:sldLayoutId id="2147484554" r:id="rId2"/>
    <p:sldLayoutId id="2147484555" r:id="rId3"/>
    <p:sldLayoutId id="2147484556" r:id="rId4"/>
    <p:sldLayoutId id="2147484557" r:id="rId5"/>
    <p:sldLayoutId id="2147484558" r:id="rId6"/>
    <p:sldLayoutId id="2147484559" r:id="rId7"/>
    <p:sldLayoutId id="2147484560" r:id="rId8"/>
    <p:sldLayoutId id="2147484561" r:id="rId9"/>
    <p:sldLayoutId id="2147484562" r:id="rId10"/>
    <p:sldLayoutId id="2147484563" r:id="rId11"/>
    <p:sldLayoutId id="2147484564" r:id="rId12"/>
    <p:sldLayoutId id="2147484565" r:id="rId13"/>
    <p:sldLayoutId id="2147484566" r:id="rId14"/>
    <p:sldLayoutId id="2147484567" r:id="rId15"/>
    <p:sldLayoutId id="2147484568" r:id="rId16"/>
    <p:sldLayoutId id="2147484569" r:id="rId17"/>
    <p:sldLayoutId id="2147484570" r:id="rId18"/>
    <p:sldLayoutId id="2147484571" r:id="rId19"/>
    <p:sldLayoutId id="2147484572" r:id="rId20"/>
    <p:sldLayoutId id="2147484573" r:id="rId21"/>
    <p:sldLayoutId id="2147484574" r:id="rId22"/>
    <p:sldLayoutId id="2147484575" r:id="rId23"/>
    <p:sldLayoutId id="2147484576" r:id="rId24"/>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21.sv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21.sv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E50A6-31FD-439C-BB09-044C3BD47BB5}"/>
              </a:ext>
            </a:extLst>
          </p:cNvPr>
          <p:cNvSpPr>
            <a:spLocks noGrp="1"/>
          </p:cNvSpPr>
          <p:nvPr>
            <p:ph type="title"/>
          </p:nvPr>
        </p:nvSpPr>
        <p:spPr>
          <a:xfrm>
            <a:off x="465138" y="2366468"/>
            <a:ext cx="6924490" cy="1828800"/>
          </a:xfrm>
        </p:spPr>
        <p:txBody>
          <a:bodyPr/>
          <a:lstStyle/>
          <a:p>
            <a:r>
              <a:rPr lang="en-US" dirty="0"/>
              <a:t>Account Types in the Microsoft Identity Platform</a:t>
            </a:r>
          </a:p>
        </p:txBody>
      </p:sp>
      <p:sp>
        <p:nvSpPr>
          <p:cNvPr id="4" name="Text Placeholder 3">
            <a:extLst>
              <a:ext uri="{FF2B5EF4-FFF2-40B4-BE49-F238E27FC236}">
                <a16:creationId xmlns:a16="http://schemas.microsoft.com/office/drawing/2014/main" id="{892B0493-1FB0-43EB-BC78-E853B3770FCC}"/>
              </a:ext>
            </a:extLst>
          </p:cNvPr>
          <p:cNvSpPr>
            <a:spLocks noGrp="1"/>
          </p:cNvSpPr>
          <p:nvPr>
            <p:ph type="body" sz="quarter" idx="12"/>
          </p:nvPr>
        </p:nvSpPr>
        <p:spPr>
          <a:xfrm>
            <a:off x="472032" y="4160911"/>
            <a:ext cx="8527440" cy="730183"/>
          </a:xfrm>
        </p:spPr>
        <p:txBody>
          <a:bodyPr/>
          <a:lstStyle/>
          <a:p>
            <a:endParaRPr lang="en-US" dirty="0"/>
          </a:p>
        </p:txBody>
      </p:sp>
    </p:spTree>
    <p:extLst>
      <p:ext uri="{BB962C8B-B14F-4D97-AF65-F5344CB8AC3E}">
        <p14:creationId xmlns:p14="http://schemas.microsoft.com/office/powerpoint/2010/main" val="1016890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8B065DE-5B65-5842-A08C-7E67C61283FB}"/>
              </a:ext>
            </a:extLst>
          </p:cNvPr>
          <p:cNvSpPr>
            <a:spLocks noGrp="1"/>
          </p:cNvSpPr>
          <p:nvPr>
            <p:ph type="title"/>
          </p:nvPr>
        </p:nvSpPr>
        <p:spPr/>
        <p:txBody>
          <a:bodyPr/>
          <a:lstStyle/>
          <a:p>
            <a:r>
              <a:rPr lang="en-US" dirty="0"/>
              <a:t>Application and service principal objects</a:t>
            </a:r>
          </a:p>
        </p:txBody>
      </p:sp>
      <p:sp>
        <p:nvSpPr>
          <p:cNvPr id="6" name="Text Placeholder 5">
            <a:extLst>
              <a:ext uri="{FF2B5EF4-FFF2-40B4-BE49-F238E27FC236}">
                <a16:creationId xmlns:a16="http://schemas.microsoft.com/office/drawing/2014/main" id="{9ACD994E-12CB-2448-A627-439CD59647C0}"/>
              </a:ext>
            </a:extLst>
          </p:cNvPr>
          <p:cNvSpPr>
            <a:spLocks noGrp="1"/>
          </p:cNvSpPr>
          <p:nvPr>
            <p:ph type="body" sz="quarter" idx="10"/>
          </p:nvPr>
        </p:nvSpPr>
        <p:spPr>
          <a:xfrm>
            <a:off x="465138" y="1192214"/>
            <a:ext cx="11533187" cy="5109091"/>
          </a:xfrm>
        </p:spPr>
        <p:txBody>
          <a:bodyPr/>
          <a:lstStyle/>
          <a:p>
            <a:r>
              <a:rPr lang="en-US" dirty="0"/>
              <a:t>Application object</a:t>
            </a:r>
            <a:endParaRPr lang="en-US" b="1" dirty="0"/>
          </a:p>
          <a:p>
            <a:r>
              <a:rPr lang="en-US" b="1" dirty="0"/>
              <a:t>	Global</a:t>
            </a:r>
            <a:r>
              <a:rPr lang="en-US" dirty="0"/>
              <a:t> representation of the application across all tenants</a:t>
            </a:r>
          </a:p>
          <a:p>
            <a:r>
              <a:rPr lang="en-US" dirty="0"/>
              <a:t>	</a:t>
            </a:r>
          </a:p>
          <a:p>
            <a:r>
              <a:rPr lang="en-US" dirty="0"/>
              <a:t>	1:1 relationship with the software application</a:t>
            </a:r>
          </a:p>
          <a:p>
            <a:endParaRPr lang="en-US" dirty="0"/>
          </a:p>
          <a:p>
            <a:r>
              <a:rPr lang="en-US" dirty="0"/>
              <a:t>	1:many relationship with corresponding service principal objects</a:t>
            </a:r>
          </a:p>
          <a:p>
            <a:endParaRPr lang="en-US" dirty="0"/>
          </a:p>
          <a:p>
            <a:r>
              <a:rPr lang="en-US" dirty="0"/>
              <a:t>Service principal object</a:t>
            </a:r>
          </a:p>
          <a:p>
            <a:r>
              <a:rPr lang="en-US" dirty="0"/>
              <a:t>	Local representation of the application in a specific tenant</a:t>
            </a:r>
          </a:p>
          <a:p>
            <a:r>
              <a:rPr lang="en-US" dirty="0"/>
              <a:t>	</a:t>
            </a:r>
          </a:p>
          <a:p>
            <a:r>
              <a:rPr lang="en-US" dirty="0"/>
              <a:t>Single tenant apps: 1 service principal created &amp; consented during app registration</a:t>
            </a:r>
          </a:p>
          <a:p>
            <a:endParaRPr lang="en-US" dirty="0"/>
          </a:p>
          <a:p>
            <a:r>
              <a:rPr lang="en-US" dirty="0"/>
              <a:t>Multi-tenant apps: 1 service principal in each tenant that has consented to the application’s use</a:t>
            </a:r>
          </a:p>
          <a:p>
            <a:endParaRPr lang="en-US" dirty="0"/>
          </a:p>
        </p:txBody>
      </p:sp>
    </p:spTree>
    <p:extLst>
      <p:ext uri="{BB962C8B-B14F-4D97-AF65-F5344CB8AC3E}">
        <p14:creationId xmlns:p14="http://schemas.microsoft.com/office/powerpoint/2010/main" val="146315943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127486474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7" y="960438"/>
            <a:ext cx="3298789" cy="917575"/>
          </a:xfrm>
        </p:spPr>
        <p:txBody>
          <a:bodyPr/>
          <a:lstStyle/>
          <a:p>
            <a:r>
              <a:rPr lang="en-US" sz="2800" dirty="0"/>
              <a:t>Overview</a:t>
            </a:r>
          </a:p>
        </p:txBody>
      </p:sp>
      <p:sp>
        <p:nvSpPr>
          <p:cNvPr id="5" name="Text Placeholder 4"/>
          <p:cNvSpPr>
            <a:spLocks noGrp="1"/>
          </p:cNvSpPr>
          <p:nvPr>
            <p:ph type="body" sz="quarter" idx="10"/>
          </p:nvPr>
        </p:nvSpPr>
        <p:spPr>
          <a:xfrm>
            <a:off x="465137" y="2574721"/>
            <a:ext cx="5097463" cy="3862387"/>
          </a:xfrm>
        </p:spPr>
        <p:txBody>
          <a:bodyPr/>
          <a:lstStyle/>
          <a:p>
            <a:pPr>
              <a:spcBef>
                <a:spcPts val="1200"/>
              </a:spcBef>
            </a:pPr>
            <a:r>
              <a:rPr lang="en-US" sz="2000" dirty="0"/>
              <a:t>Single organization</a:t>
            </a:r>
          </a:p>
          <a:p>
            <a:pPr>
              <a:spcBef>
                <a:spcPts val="1200"/>
              </a:spcBef>
            </a:pPr>
            <a:endParaRPr lang="en-US" sz="2000" dirty="0"/>
          </a:p>
          <a:p>
            <a:pPr>
              <a:spcBef>
                <a:spcPts val="1200"/>
              </a:spcBef>
            </a:pPr>
            <a:r>
              <a:rPr lang="en-US" sz="2000" dirty="0"/>
              <a:t>Multiple organization</a:t>
            </a:r>
          </a:p>
          <a:p>
            <a:pPr>
              <a:spcBef>
                <a:spcPts val="1200"/>
              </a:spcBef>
            </a:pPr>
            <a:endParaRPr lang="en-US" sz="2000" dirty="0"/>
          </a:p>
          <a:p>
            <a:pPr>
              <a:spcBef>
                <a:spcPts val="1200"/>
              </a:spcBef>
            </a:pPr>
            <a:r>
              <a:rPr lang="en-US" sz="2000" dirty="0"/>
              <a:t>Microsoft account</a:t>
            </a:r>
          </a:p>
          <a:p>
            <a:pPr>
              <a:spcBef>
                <a:spcPts val="1200"/>
              </a:spcBef>
            </a:pPr>
            <a:endParaRPr lang="en-US" sz="2000" dirty="0"/>
          </a:p>
          <a:p>
            <a:pPr>
              <a:spcBef>
                <a:spcPts val="1200"/>
              </a:spcBef>
            </a:pPr>
            <a:r>
              <a:rPr lang="en-US" sz="2000" dirty="0"/>
              <a:t>Applications &amp; service principals</a:t>
            </a:r>
          </a:p>
        </p:txBody>
      </p:sp>
      <p:pic>
        <p:nvPicPr>
          <p:cNvPr id="6" name="Picture 5" descr="A person sitting at a table using a computer&#10;&#10;Description generated with very high confidence">
            <a:extLst>
              <a:ext uri="{FF2B5EF4-FFF2-40B4-BE49-F238E27FC236}">
                <a16:creationId xmlns:a16="http://schemas.microsoft.com/office/drawing/2014/main" id="{30367F61-06EB-468E-A286-8CF474339EEC}"/>
              </a:ext>
            </a:extLst>
          </p:cNvPr>
          <p:cNvPicPr>
            <a:picLocks noChangeAspect="1"/>
          </p:cNvPicPr>
          <p:nvPr/>
        </p:nvPicPr>
        <p:blipFill rotWithShape="1">
          <a:blip r:embed="rId3"/>
          <a:srcRect l="28999" r="11517"/>
          <a:stretch/>
        </p:blipFill>
        <p:spPr>
          <a:xfrm>
            <a:off x="6193971" y="0"/>
            <a:ext cx="6242504" cy="6994525"/>
          </a:xfrm>
          <a:prstGeom prst="rect">
            <a:avLst/>
          </a:prstGeom>
        </p:spPr>
      </p:pic>
    </p:spTree>
    <p:extLst>
      <p:ext uri="{BB962C8B-B14F-4D97-AF65-F5344CB8AC3E}">
        <p14:creationId xmlns:p14="http://schemas.microsoft.com/office/powerpoint/2010/main" val="3970773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Browser_4" title="Icon of a website or an app window">
            <a:extLst>
              <a:ext uri="{FF2B5EF4-FFF2-40B4-BE49-F238E27FC236}">
                <a16:creationId xmlns:a16="http://schemas.microsoft.com/office/drawing/2014/main" id="{4BCFC58B-570E-4E10-9E6E-50DC33A90527}"/>
              </a:ext>
            </a:extLst>
          </p:cNvPr>
          <p:cNvSpPr>
            <a:spLocks noChangeAspect="1" noEditPoints="1"/>
          </p:cNvSpPr>
          <p:nvPr/>
        </p:nvSpPr>
        <p:spPr bwMode="auto">
          <a:xfrm>
            <a:off x="6644264" y="2168525"/>
            <a:ext cx="4834304" cy="3577706"/>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defTabSz="932563">
              <a:defRPr/>
            </a:pPr>
            <a:endParaRPr lang="en-US" sz="1734">
              <a:solidFill>
                <a:srgbClr val="1A1A1A"/>
              </a:solidFill>
              <a:latin typeface="Segoe UI"/>
            </a:endParaRPr>
          </a:p>
        </p:txBody>
      </p:sp>
      <p:sp>
        <p:nvSpPr>
          <p:cNvPr id="5" name="Title 4">
            <a:extLst>
              <a:ext uri="{FF2B5EF4-FFF2-40B4-BE49-F238E27FC236}">
                <a16:creationId xmlns:a16="http://schemas.microsoft.com/office/drawing/2014/main" id="{6B27040E-5AFD-4CC6-A753-812697D3A535}"/>
              </a:ext>
            </a:extLst>
          </p:cNvPr>
          <p:cNvSpPr>
            <a:spLocks noGrp="1"/>
          </p:cNvSpPr>
          <p:nvPr>
            <p:ph type="title"/>
          </p:nvPr>
        </p:nvSpPr>
        <p:spPr/>
        <p:txBody>
          <a:bodyPr/>
          <a:lstStyle/>
          <a:p>
            <a:r>
              <a:rPr lang="en-US" dirty="0"/>
              <a:t>Let’s start with an app</a:t>
            </a:r>
          </a:p>
        </p:txBody>
      </p:sp>
      <p:sp>
        <p:nvSpPr>
          <p:cNvPr id="10" name="Text Placeholder 9">
            <a:extLst>
              <a:ext uri="{FF2B5EF4-FFF2-40B4-BE49-F238E27FC236}">
                <a16:creationId xmlns:a16="http://schemas.microsoft.com/office/drawing/2014/main" id="{037A675B-2ECD-E145-94B1-81AA2AB541A8}"/>
              </a:ext>
            </a:extLst>
          </p:cNvPr>
          <p:cNvSpPr>
            <a:spLocks noGrp="1"/>
          </p:cNvSpPr>
          <p:nvPr>
            <p:ph type="body" sz="quarter" idx="10"/>
          </p:nvPr>
        </p:nvSpPr>
        <p:spPr>
          <a:xfrm>
            <a:off x="465139" y="1919804"/>
            <a:ext cx="9936162" cy="5478423"/>
          </a:xfrm>
        </p:spPr>
        <p:txBody>
          <a:bodyPr/>
          <a:lstStyle/>
          <a:p>
            <a:r>
              <a:rPr lang="en-US" b="1" dirty="0"/>
              <a:t>Decisions:</a:t>
            </a:r>
          </a:p>
          <a:p>
            <a:endParaRPr lang="en-US" dirty="0"/>
          </a:p>
          <a:p>
            <a:r>
              <a:rPr lang="en-US" dirty="0"/>
              <a:t>	Trust Microsoft identity platform</a:t>
            </a:r>
          </a:p>
          <a:p>
            <a:endParaRPr lang="en-US" dirty="0"/>
          </a:p>
          <a:p>
            <a:r>
              <a:rPr lang="en-US" dirty="0"/>
              <a:t>	How will customers get the app</a:t>
            </a:r>
          </a:p>
          <a:p>
            <a:endParaRPr lang="en-US" dirty="0"/>
          </a:p>
          <a:p>
            <a:r>
              <a:rPr lang="en-US" dirty="0"/>
              <a:t>	Work for the user or as the app itself</a:t>
            </a:r>
          </a:p>
          <a:p>
            <a:endParaRPr lang="en-US" dirty="0"/>
          </a:p>
          <a:p>
            <a:r>
              <a:rPr lang="en-US" dirty="0"/>
              <a:t>	What resources are required and when</a:t>
            </a:r>
          </a:p>
          <a:p>
            <a:endParaRPr lang="en-US" dirty="0"/>
          </a:p>
          <a:p>
            <a:r>
              <a:rPr lang="en-US" dirty="0"/>
              <a:t>	When to ask for permission to a resource</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55066140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CB701-0262-4F08-89A8-833AB305065E}"/>
              </a:ext>
            </a:extLst>
          </p:cNvPr>
          <p:cNvSpPr>
            <a:spLocks noGrp="1"/>
          </p:cNvSpPr>
          <p:nvPr>
            <p:ph type="title"/>
          </p:nvPr>
        </p:nvSpPr>
        <p:spPr/>
        <p:txBody>
          <a:bodyPr/>
          <a:lstStyle/>
          <a:p>
            <a:r>
              <a:rPr lang="en-US" dirty="0"/>
              <a:t>App Registration – App Trusts Microsoft identity platform</a:t>
            </a:r>
          </a:p>
        </p:txBody>
      </p:sp>
      <p:sp>
        <p:nvSpPr>
          <p:cNvPr id="3" name="Text Placeholder 2">
            <a:extLst>
              <a:ext uri="{FF2B5EF4-FFF2-40B4-BE49-F238E27FC236}">
                <a16:creationId xmlns:a16="http://schemas.microsoft.com/office/drawing/2014/main" id="{8BD65D8D-8011-43A5-87AB-9FEF7A990CBE}"/>
              </a:ext>
            </a:extLst>
          </p:cNvPr>
          <p:cNvSpPr>
            <a:spLocks noGrp="1"/>
          </p:cNvSpPr>
          <p:nvPr>
            <p:ph type="body" sz="quarter" idx="10"/>
          </p:nvPr>
        </p:nvSpPr>
        <p:spPr>
          <a:xfrm>
            <a:off x="465138" y="1919804"/>
            <a:ext cx="11533187" cy="2997744"/>
          </a:xfrm>
        </p:spPr>
        <p:txBody>
          <a:bodyPr/>
          <a:lstStyle/>
          <a:p>
            <a:r>
              <a:rPr lang="en-US" dirty="0"/>
              <a:t>What Azure AD considers “the app”</a:t>
            </a:r>
          </a:p>
          <a:p>
            <a:endParaRPr lang="en-US" dirty="0"/>
          </a:p>
          <a:p>
            <a:r>
              <a:rPr lang="en-US" dirty="0"/>
              <a:t>Information about the app:</a:t>
            </a:r>
          </a:p>
          <a:p>
            <a:r>
              <a:rPr lang="en-US" dirty="0"/>
              <a:t>	Name, logo, and publisher</a:t>
            </a:r>
          </a:p>
          <a:p>
            <a:r>
              <a:rPr lang="en-US" dirty="0"/>
              <a:t>	Reply URLs, Secrets, …</a:t>
            </a:r>
          </a:p>
          <a:p>
            <a:pPr lvl="1"/>
            <a:endParaRPr lang="en-US" dirty="0"/>
          </a:p>
          <a:p>
            <a:pPr lvl="0"/>
            <a:r>
              <a:rPr lang="en-US" dirty="0"/>
              <a:t>One App Registration per App</a:t>
            </a:r>
          </a:p>
          <a:p>
            <a:pPr lvl="0"/>
            <a:r>
              <a:rPr lang="en-US" dirty="0"/>
              <a:t>	“Application Object”</a:t>
            </a:r>
          </a:p>
        </p:txBody>
      </p:sp>
      <p:pic>
        <p:nvPicPr>
          <p:cNvPr id="4" name="Picture 3">
            <a:extLst>
              <a:ext uri="{FF2B5EF4-FFF2-40B4-BE49-F238E27FC236}">
                <a16:creationId xmlns:a16="http://schemas.microsoft.com/office/drawing/2014/main" id="{A042526C-97C3-4269-B50A-8962AFE3DCC7}"/>
              </a:ext>
            </a:extLst>
          </p:cNvPr>
          <p:cNvPicPr>
            <a:picLocks noChangeAspect="1"/>
          </p:cNvPicPr>
          <p:nvPr/>
        </p:nvPicPr>
        <p:blipFill>
          <a:blip r:embed="rId3"/>
          <a:stretch>
            <a:fillRect/>
          </a:stretch>
        </p:blipFill>
        <p:spPr>
          <a:xfrm>
            <a:off x="4857637" y="1919804"/>
            <a:ext cx="7140688" cy="3348972"/>
          </a:xfrm>
          <a:prstGeom prst="rect">
            <a:avLst/>
          </a:prstGeom>
        </p:spPr>
      </p:pic>
    </p:spTree>
    <p:extLst>
      <p:ext uri="{BB962C8B-B14F-4D97-AF65-F5344CB8AC3E}">
        <p14:creationId xmlns:p14="http://schemas.microsoft.com/office/powerpoint/2010/main" val="37579594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6577D-2A8C-4DCF-9CF3-F5FC29C645DB}"/>
              </a:ext>
            </a:extLst>
          </p:cNvPr>
          <p:cNvSpPr>
            <a:spLocks noGrp="1"/>
          </p:cNvSpPr>
          <p:nvPr>
            <p:ph type="title"/>
          </p:nvPr>
        </p:nvSpPr>
        <p:spPr/>
        <p:txBody>
          <a:bodyPr/>
          <a:lstStyle/>
          <a:p>
            <a:r>
              <a:rPr lang="en-US" dirty="0"/>
              <a:t>Single Organization App – Users come from only one organization</a:t>
            </a:r>
          </a:p>
        </p:txBody>
      </p:sp>
      <p:sp>
        <p:nvSpPr>
          <p:cNvPr id="3" name="Text Placeholder 2">
            <a:extLst>
              <a:ext uri="{FF2B5EF4-FFF2-40B4-BE49-F238E27FC236}">
                <a16:creationId xmlns:a16="http://schemas.microsoft.com/office/drawing/2014/main" id="{BD2D3207-606F-49A7-B16E-E8BB365B6125}"/>
              </a:ext>
            </a:extLst>
          </p:cNvPr>
          <p:cNvSpPr>
            <a:spLocks noGrp="1"/>
          </p:cNvSpPr>
          <p:nvPr>
            <p:ph type="body" sz="quarter" idx="10"/>
          </p:nvPr>
        </p:nvSpPr>
        <p:spPr>
          <a:xfrm>
            <a:off x="465138" y="1919804"/>
            <a:ext cx="11533187" cy="2154436"/>
          </a:xfrm>
        </p:spPr>
        <p:txBody>
          <a:bodyPr/>
          <a:lstStyle/>
          <a:p>
            <a:r>
              <a:rPr lang="en-US" dirty="0"/>
              <a:t>App registered for a specific Azure AD directory</a:t>
            </a:r>
          </a:p>
          <a:p>
            <a:r>
              <a:rPr lang="en-US" b="1" dirty="0"/>
              <a:t>	Single-tenant</a:t>
            </a:r>
          </a:p>
          <a:p>
            <a:endParaRPr lang="en-US" dirty="0"/>
          </a:p>
          <a:p>
            <a:r>
              <a:rPr lang="en-US" dirty="0"/>
              <a:t>Registered with Azure Portal, script, automation provided by developer</a:t>
            </a:r>
          </a:p>
          <a:p>
            <a:endParaRPr lang="en-US" dirty="0"/>
          </a:p>
          <a:p>
            <a:r>
              <a:rPr lang="en-US" dirty="0"/>
              <a:t>Admins decide who can register apps in their tenant</a:t>
            </a:r>
          </a:p>
        </p:txBody>
      </p:sp>
      <p:grpSp>
        <p:nvGrpSpPr>
          <p:cNvPr id="10" name="Group 9">
            <a:extLst>
              <a:ext uri="{FF2B5EF4-FFF2-40B4-BE49-F238E27FC236}">
                <a16:creationId xmlns:a16="http://schemas.microsoft.com/office/drawing/2014/main" id="{81EC2495-9C16-435D-9664-1F9F9FD91611}"/>
              </a:ext>
            </a:extLst>
          </p:cNvPr>
          <p:cNvGrpSpPr/>
          <p:nvPr/>
        </p:nvGrpSpPr>
        <p:grpSpPr>
          <a:xfrm>
            <a:off x="6354763" y="3611563"/>
            <a:ext cx="4611204" cy="3147536"/>
            <a:chOff x="6938468" y="3672609"/>
            <a:chExt cx="4521199" cy="3086100"/>
          </a:xfrm>
        </p:grpSpPr>
        <p:grpSp>
          <p:nvGrpSpPr>
            <p:cNvPr id="11" name="Group 10">
              <a:extLst>
                <a:ext uri="{FF2B5EF4-FFF2-40B4-BE49-F238E27FC236}">
                  <a16:creationId xmlns:a16="http://schemas.microsoft.com/office/drawing/2014/main" id="{59C5F9CB-C3C3-4CF0-BF42-59E529FCADA8}"/>
                </a:ext>
              </a:extLst>
            </p:cNvPr>
            <p:cNvGrpSpPr/>
            <p:nvPr/>
          </p:nvGrpSpPr>
          <p:grpSpPr>
            <a:xfrm>
              <a:off x="6938468" y="3672609"/>
              <a:ext cx="4521199" cy="3086100"/>
              <a:chOff x="4426431" y="1990592"/>
              <a:chExt cx="2642911" cy="1765416"/>
            </a:xfrm>
          </p:grpSpPr>
          <p:sp>
            <p:nvSpPr>
              <p:cNvPr id="17" name="Cloud">
                <a:extLst>
                  <a:ext uri="{FF2B5EF4-FFF2-40B4-BE49-F238E27FC236}">
                    <a16:creationId xmlns:a16="http://schemas.microsoft.com/office/drawing/2014/main" id="{C40CF037-3F5F-4317-A8AD-FB81505632AE}"/>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9629" tIns="44815" rIns="89629" bIns="44815" numCol="1" anchor="t" anchorCtr="0" compatLnSpc="1">
                <a:prstTxWarp prst="textNoShape">
                  <a:avLst/>
                </a:prstTxWarp>
              </a:bodyPr>
              <a:lstStyle/>
              <a:p>
                <a:pPr defTabSz="914191">
                  <a:defRPr/>
                </a:pPr>
                <a:endParaRPr lang="en-US" sz="1764">
                  <a:solidFill>
                    <a:srgbClr val="FFFFFF"/>
                  </a:solidFill>
                  <a:latin typeface="Segoe UI"/>
                </a:endParaRPr>
              </a:p>
            </p:txBody>
          </p:sp>
          <p:pic>
            <p:nvPicPr>
              <p:cNvPr id="18" name="Picture 17">
                <a:extLst>
                  <a:ext uri="{FF2B5EF4-FFF2-40B4-BE49-F238E27FC236}">
                    <a16:creationId xmlns:a16="http://schemas.microsoft.com/office/drawing/2014/main" id="{5E04E1B3-C16C-4764-8834-E424FF34D3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2154" y="2079535"/>
                <a:ext cx="1084406" cy="1084405"/>
              </a:xfrm>
              <a:prstGeom prst="rect">
                <a:avLst/>
              </a:prstGeom>
            </p:spPr>
          </p:pic>
        </p:grpSp>
        <p:sp>
          <p:nvSpPr>
            <p:cNvPr id="12" name="Browser_4" title="Icon of a website or an app window">
              <a:extLst>
                <a:ext uri="{FF2B5EF4-FFF2-40B4-BE49-F238E27FC236}">
                  <a16:creationId xmlns:a16="http://schemas.microsoft.com/office/drawing/2014/main" id="{597DA6C7-B987-4055-B4BB-06BAB8CFB6A0}"/>
                </a:ext>
              </a:extLst>
            </p:cNvPr>
            <p:cNvSpPr>
              <a:spLocks noChangeAspect="1" noEditPoints="1"/>
            </p:cNvSpPr>
            <p:nvPr/>
          </p:nvSpPr>
          <p:spPr bwMode="auto">
            <a:xfrm>
              <a:off x="7448461" y="5615369"/>
              <a:ext cx="935747" cy="69251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defTabSz="932563">
                <a:defRPr/>
              </a:pPr>
              <a:endParaRPr lang="en-US" sz="1734">
                <a:solidFill>
                  <a:srgbClr val="1A1A1A"/>
                </a:solidFill>
                <a:latin typeface="Segoe UI"/>
              </a:endParaRPr>
            </a:p>
          </p:txBody>
        </p:sp>
        <p:sp>
          <p:nvSpPr>
            <p:cNvPr id="15" name="TextBox 14">
              <a:extLst>
                <a:ext uri="{FF2B5EF4-FFF2-40B4-BE49-F238E27FC236}">
                  <a16:creationId xmlns:a16="http://schemas.microsoft.com/office/drawing/2014/main" id="{180C7DF9-2A00-4582-9178-F3469358B31E}"/>
                </a:ext>
              </a:extLst>
            </p:cNvPr>
            <p:cNvSpPr txBox="1"/>
            <p:nvPr/>
          </p:nvSpPr>
          <p:spPr>
            <a:xfrm>
              <a:off x="7657715" y="6340404"/>
              <a:ext cx="517237" cy="313932"/>
            </a:xfrm>
            <a:prstGeom prst="rect">
              <a:avLst/>
            </a:prstGeom>
            <a:noFill/>
          </p:spPr>
          <p:txBody>
            <a:bodyPr wrap="square" lIns="0" tIns="0" rIns="0" bIns="0" rtlCol="0">
              <a:spAutoFit/>
            </a:bodyPr>
            <a:lstStyle/>
            <a:p>
              <a:pPr defTabSz="932563">
                <a:defRPr/>
              </a:pPr>
              <a:r>
                <a:rPr lang="en-US" sz="2040">
                  <a:gradFill>
                    <a:gsLst>
                      <a:gs pos="2917">
                        <a:srgbClr val="1A1A1A"/>
                      </a:gs>
                      <a:gs pos="30000">
                        <a:srgbClr val="1A1A1A"/>
                      </a:gs>
                    </a:gsLst>
                    <a:lin ang="5400000" scaled="0"/>
                  </a:gradFill>
                  <a:latin typeface="Segoe UI"/>
                </a:rPr>
                <a:t>App</a:t>
              </a:r>
            </a:p>
          </p:txBody>
        </p:sp>
      </p:grpSp>
      <p:sp>
        <p:nvSpPr>
          <p:cNvPr id="13" name="TextBox 12">
            <a:extLst>
              <a:ext uri="{FF2B5EF4-FFF2-40B4-BE49-F238E27FC236}">
                <a16:creationId xmlns:a16="http://schemas.microsoft.com/office/drawing/2014/main" id="{1B4816D3-3C8F-7346-8895-CC4111F9DA85}"/>
              </a:ext>
            </a:extLst>
          </p:cNvPr>
          <p:cNvSpPr txBox="1"/>
          <p:nvPr/>
        </p:nvSpPr>
        <p:spPr>
          <a:xfrm>
            <a:off x="8404124" y="6327861"/>
            <a:ext cx="1743633" cy="276999"/>
          </a:xfrm>
          <a:prstGeom prst="rect">
            <a:avLst/>
          </a:prstGeom>
          <a:noFill/>
        </p:spPr>
        <p:txBody>
          <a:bodyPr wrap="square" lIns="0" tIns="0" rIns="0" bIns="0" rtlCol="0">
            <a:spAutoFit/>
          </a:bodyPr>
          <a:lstStyle/>
          <a:p>
            <a:pPr defTabSz="932563">
              <a:defRPr/>
            </a:pPr>
            <a:r>
              <a:rPr lang="en-US" dirty="0">
                <a:gradFill>
                  <a:gsLst>
                    <a:gs pos="2917">
                      <a:srgbClr val="1A1A1A"/>
                    </a:gs>
                    <a:gs pos="30000">
                      <a:srgbClr val="1A1A1A"/>
                    </a:gs>
                  </a:gsLst>
                  <a:lin ang="5400000" scaled="0"/>
                </a:gradFill>
                <a:latin typeface="Segoe UI"/>
              </a:rPr>
              <a:t>Service Principal</a:t>
            </a:r>
          </a:p>
        </p:txBody>
      </p:sp>
      <p:pic>
        <p:nvPicPr>
          <p:cNvPr id="14" name="Graphic 13" descr="Network">
            <a:extLst>
              <a:ext uri="{FF2B5EF4-FFF2-40B4-BE49-F238E27FC236}">
                <a16:creationId xmlns:a16="http://schemas.microsoft.com/office/drawing/2014/main" id="{14FADFC5-7A84-4842-95C3-6ACA0019BF5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558657" y="5698215"/>
            <a:ext cx="619048" cy="631452"/>
          </a:xfrm>
          <a:prstGeom prst="rect">
            <a:avLst/>
          </a:prstGeom>
        </p:spPr>
      </p:pic>
    </p:spTree>
    <p:extLst>
      <p:ext uri="{BB962C8B-B14F-4D97-AF65-F5344CB8AC3E}">
        <p14:creationId xmlns:p14="http://schemas.microsoft.com/office/powerpoint/2010/main" val="16777195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6577D-2A8C-4DCF-9CF3-F5FC29C645DB}"/>
              </a:ext>
            </a:extLst>
          </p:cNvPr>
          <p:cNvSpPr>
            <a:spLocks noGrp="1"/>
          </p:cNvSpPr>
          <p:nvPr>
            <p:ph type="title"/>
          </p:nvPr>
        </p:nvSpPr>
        <p:spPr/>
        <p:txBody>
          <a:bodyPr/>
          <a:lstStyle/>
          <a:p>
            <a:r>
              <a:rPr lang="en-US" dirty="0"/>
              <a:t>Multi-Organization App - Making getting your app easier</a:t>
            </a:r>
          </a:p>
        </p:txBody>
      </p:sp>
      <p:sp>
        <p:nvSpPr>
          <p:cNvPr id="3" name="Text Placeholder 2">
            <a:extLst>
              <a:ext uri="{FF2B5EF4-FFF2-40B4-BE49-F238E27FC236}">
                <a16:creationId xmlns:a16="http://schemas.microsoft.com/office/drawing/2014/main" id="{BD2D3207-606F-49A7-B16E-E8BB365B6125}"/>
              </a:ext>
            </a:extLst>
          </p:cNvPr>
          <p:cNvSpPr>
            <a:spLocks noGrp="1"/>
          </p:cNvSpPr>
          <p:nvPr>
            <p:ph type="body" sz="quarter" idx="10"/>
          </p:nvPr>
        </p:nvSpPr>
        <p:spPr>
          <a:xfrm>
            <a:off x="465138" y="1919804"/>
            <a:ext cx="11533187" cy="3139321"/>
          </a:xfrm>
        </p:spPr>
        <p:txBody>
          <a:bodyPr/>
          <a:lstStyle/>
          <a:p>
            <a:r>
              <a:rPr lang="en-US" dirty="0"/>
              <a:t>App registered for use in any Azure Directory or any Azure AD and personal Microsoft accounts (e.g. Skype, Xbox, Outlook.com)</a:t>
            </a:r>
          </a:p>
          <a:p>
            <a:r>
              <a:rPr lang="en-US" b="1" dirty="0"/>
              <a:t>	Multi-tenant</a:t>
            </a:r>
          </a:p>
          <a:p>
            <a:endParaRPr lang="en-US" dirty="0"/>
          </a:p>
          <a:p>
            <a:r>
              <a:rPr lang="en-US" dirty="0"/>
              <a:t>Registered in its “Home” directory (</a:t>
            </a:r>
            <a:r>
              <a:rPr lang="en-US" i="1" dirty="0"/>
              <a:t>same process as single-tenant</a:t>
            </a:r>
            <a:r>
              <a:rPr lang="en-US" dirty="0"/>
              <a:t>)</a:t>
            </a:r>
          </a:p>
          <a:p>
            <a:endParaRPr lang="en-US" dirty="0"/>
          </a:p>
          <a:p>
            <a:r>
              <a:rPr lang="en-US" dirty="0"/>
              <a:t>Admins decide who can consent </a:t>
            </a:r>
            <a:br>
              <a:rPr lang="en-US" dirty="0"/>
            </a:br>
            <a:r>
              <a:rPr lang="en-US" dirty="0"/>
              <a:t>to apps in their tenant</a:t>
            </a:r>
          </a:p>
          <a:p>
            <a:endParaRPr lang="en-US" dirty="0"/>
          </a:p>
        </p:txBody>
      </p:sp>
      <p:grpSp>
        <p:nvGrpSpPr>
          <p:cNvPr id="14" name="Group 13">
            <a:extLst>
              <a:ext uri="{FF2B5EF4-FFF2-40B4-BE49-F238E27FC236}">
                <a16:creationId xmlns:a16="http://schemas.microsoft.com/office/drawing/2014/main" id="{E262B2FC-88FD-4243-8973-6543120A1268}"/>
              </a:ext>
            </a:extLst>
          </p:cNvPr>
          <p:cNvGrpSpPr/>
          <p:nvPr/>
        </p:nvGrpSpPr>
        <p:grpSpPr>
          <a:xfrm>
            <a:off x="8069263" y="3948841"/>
            <a:ext cx="4066783" cy="2831544"/>
            <a:chOff x="6625306" y="3745720"/>
            <a:chExt cx="4611204" cy="3147536"/>
          </a:xfrm>
        </p:grpSpPr>
        <p:grpSp>
          <p:nvGrpSpPr>
            <p:cNvPr id="13" name="Group 12">
              <a:extLst>
                <a:ext uri="{FF2B5EF4-FFF2-40B4-BE49-F238E27FC236}">
                  <a16:creationId xmlns:a16="http://schemas.microsoft.com/office/drawing/2014/main" id="{E479757B-8573-BC45-95A2-DD8D7C2F7CE3}"/>
                </a:ext>
              </a:extLst>
            </p:cNvPr>
            <p:cNvGrpSpPr/>
            <p:nvPr/>
          </p:nvGrpSpPr>
          <p:grpSpPr>
            <a:xfrm>
              <a:off x="6625306" y="3745720"/>
              <a:ext cx="4611204" cy="3147536"/>
              <a:chOff x="6625306" y="3745720"/>
              <a:chExt cx="4611204" cy="3147536"/>
            </a:xfrm>
          </p:grpSpPr>
          <p:grpSp>
            <p:nvGrpSpPr>
              <p:cNvPr id="23" name="Group 22">
                <a:extLst>
                  <a:ext uri="{FF2B5EF4-FFF2-40B4-BE49-F238E27FC236}">
                    <a16:creationId xmlns:a16="http://schemas.microsoft.com/office/drawing/2014/main" id="{ADA38B69-E072-491D-852E-5BB9D7E65476}"/>
                  </a:ext>
                </a:extLst>
              </p:cNvPr>
              <p:cNvGrpSpPr/>
              <p:nvPr/>
            </p:nvGrpSpPr>
            <p:grpSpPr>
              <a:xfrm>
                <a:off x="6625306" y="3745720"/>
                <a:ext cx="4611204" cy="3147536"/>
                <a:chOff x="6938468" y="3672609"/>
                <a:chExt cx="4521199" cy="3086100"/>
              </a:xfrm>
            </p:grpSpPr>
            <p:grpSp>
              <p:nvGrpSpPr>
                <p:cNvPr id="24" name="Group 23">
                  <a:extLst>
                    <a:ext uri="{FF2B5EF4-FFF2-40B4-BE49-F238E27FC236}">
                      <a16:creationId xmlns:a16="http://schemas.microsoft.com/office/drawing/2014/main" id="{47C41B48-733A-4BBC-8989-A2DA4DB9D218}"/>
                    </a:ext>
                  </a:extLst>
                </p:cNvPr>
                <p:cNvGrpSpPr/>
                <p:nvPr/>
              </p:nvGrpSpPr>
              <p:grpSpPr>
                <a:xfrm>
                  <a:off x="6938468" y="3672609"/>
                  <a:ext cx="4521199" cy="3086100"/>
                  <a:chOff x="4426431" y="1990592"/>
                  <a:chExt cx="2642911" cy="1765416"/>
                </a:xfrm>
              </p:grpSpPr>
              <p:sp>
                <p:nvSpPr>
                  <p:cNvPr id="27" name="Cloud">
                    <a:extLst>
                      <a:ext uri="{FF2B5EF4-FFF2-40B4-BE49-F238E27FC236}">
                        <a16:creationId xmlns:a16="http://schemas.microsoft.com/office/drawing/2014/main" id="{EB532759-757A-4DF5-904F-708F6C89277D}"/>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9629" tIns="44815" rIns="89629" bIns="44815" numCol="1" anchor="t" anchorCtr="0" compatLnSpc="1">
                    <a:prstTxWarp prst="textNoShape">
                      <a:avLst/>
                    </a:prstTxWarp>
                  </a:bodyPr>
                  <a:lstStyle/>
                  <a:p>
                    <a:pPr defTabSz="914191">
                      <a:defRPr/>
                    </a:pPr>
                    <a:endParaRPr lang="en-US" sz="1764">
                      <a:solidFill>
                        <a:srgbClr val="FFFFFF"/>
                      </a:solidFill>
                      <a:latin typeface="Segoe UI"/>
                    </a:endParaRPr>
                  </a:p>
                </p:txBody>
              </p:sp>
              <p:pic>
                <p:nvPicPr>
                  <p:cNvPr id="28" name="Picture 27">
                    <a:extLst>
                      <a:ext uri="{FF2B5EF4-FFF2-40B4-BE49-F238E27FC236}">
                        <a16:creationId xmlns:a16="http://schemas.microsoft.com/office/drawing/2014/main" id="{DC194056-78F3-4311-BC10-F4E74F7186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2154" y="2079535"/>
                    <a:ext cx="1084406" cy="1084405"/>
                  </a:xfrm>
                  <a:prstGeom prst="rect">
                    <a:avLst/>
                  </a:prstGeom>
                </p:spPr>
              </p:pic>
            </p:grpSp>
            <p:sp>
              <p:nvSpPr>
                <p:cNvPr id="25" name="Browser_4" title="Icon of a website or an app window">
                  <a:extLst>
                    <a:ext uri="{FF2B5EF4-FFF2-40B4-BE49-F238E27FC236}">
                      <a16:creationId xmlns:a16="http://schemas.microsoft.com/office/drawing/2014/main" id="{F0B5B8CA-093E-4C1F-922D-81AD0296875B}"/>
                    </a:ext>
                  </a:extLst>
                </p:cNvPr>
                <p:cNvSpPr>
                  <a:spLocks noChangeAspect="1" noEditPoints="1"/>
                </p:cNvSpPr>
                <p:nvPr/>
              </p:nvSpPr>
              <p:spPr bwMode="auto">
                <a:xfrm>
                  <a:off x="7448461" y="5615369"/>
                  <a:ext cx="935747" cy="692515"/>
                </a:xfrm>
                <a:custGeom>
                  <a:avLst/>
                  <a:gdLst>
                    <a:gd name="T0" fmla="*/ 80 w 604"/>
                    <a:gd name="T1" fmla="*/ 244 h 447"/>
                    <a:gd name="T2" fmla="*/ 320 w 604"/>
                    <a:gd name="T3" fmla="*/ 244 h 447"/>
                    <a:gd name="T4" fmla="*/ 80 w 604"/>
                    <a:gd name="T5" fmla="*/ 367 h 447"/>
                    <a:gd name="T6" fmla="*/ 320 w 604"/>
                    <a:gd name="T7" fmla="*/ 367 h 447"/>
                    <a:gd name="T8" fmla="*/ 525 w 604"/>
                    <a:gd name="T9" fmla="*/ 305 h 447"/>
                    <a:gd name="T10" fmla="*/ 525 w 604"/>
                    <a:gd name="T11" fmla="*/ 244 h 447"/>
                    <a:gd name="T12" fmla="*/ 403 w 604"/>
                    <a:gd name="T13" fmla="*/ 244 h 447"/>
                    <a:gd name="T14" fmla="*/ 403 w 604"/>
                    <a:gd name="T15" fmla="*/ 367 h 447"/>
                    <a:gd name="T16" fmla="*/ 525 w 604"/>
                    <a:gd name="T17" fmla="*/ 367 h 447"/>
                    <a:gd name="T18" fmla="*/ 525 w 604"/>
                    <a:gd name="T19" fmla="*/ 305 h 447"/>
                    <a:gd name="T20" fmla="*/ 525 w 604"/>
                    <a:gd name="T21" fmla="*/ 123 h 447"/>
                    <a:gd name="T22" fmla="*/ 525 w 604"/>
                    <a:gd name="T23" fmla="*/ 80 h 447"/>
                    <a:gd name="T24" fmla="*/ 82 w 604"/>
                    <a:gd name="T25" fmla="*/ 80 h 447"/>
                    <a:gd name="T26" fmla="*/ 82 w 604"/>
                    <a:gd name="T27" fmla="*/ 166 h 447"/>
                    <a:gd name="T28" fmla="*/ 525 w 604"/>
                    <a:gd name="T29" fmla="*/ 166 h 447"/>
                    <a:gd name="T30" fmla="*/ 525 w 604"/>
                    <a:gd name="T31" fmla="*/ 123 h 447"/>
                    <a:gd name="T32" fmla="*/ 604 w 604"/>
                    <a:gd name="T33" fmla="*/ 225 h 447"/>
                    <a:gd name="T34" fmla="*/ 604 w 604"/>
                    <a:gd name="T35" fmla="*/ 0 h 447"/>
                    <a:gd name="T36" fmla="*/ 0 w 604"/>
                    <a:gd name="T37" fmla="*/ 0 h 447"/>
                    <a:gd name="T38" fmla="*/ 0 w 604"/>
                    <a:gd name="T39" fmla="*/ 447 h 447"/>
                    <a:gd name="T40" fmla="*/ 604 w 604"/>
                    <a:gd name="T41" fmla="*/ 447 h 447"/>
                    <a:gd name="T42" fmla="*/ 604 w 604"/>
                    <a:gd name="T43" fmla="*/ 225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4" h="447">
                      <a:moveTo>
                        <a:pt x="80" y="244"/>
                      </a:moveTo>
                      <a:lnTo>
                        <a:pt x="320" y="244"/>
                      </a:lnTo>
                      <a:moveTo>
                        <a:pt x="80" y="367"/>
                      </a:moveTo>
                      <a:lnTo>
                        <a:pt x="320" y="367"/>
                      </a:lnTo>
                      <a:moveTo>
                        <a:pt x="525" y="305"/>
                      </a:moveTo>
                      <a:lnTo>
                        <a:pt x="525" y="244"/>
                      </a:lnTo>
                      <a:lnTo>
                        <a:pt x="403" y="244"/>
                      </a:lnTo>
                      <a:lnTo>
                        <a:pt x="403" y="367"/>
                      </a:lnTo>
                      <a:lnTo>
                        <a:pt x="525" y="367"/>
                      </a:lnTo>
                      <a:lnTo>
                        <a:pt x="525" y="305"/>
                      </a:lnTo>
                      <a:moveTo>
                        <a:pt x="525" y="123"/>
                      </a:moveTo>
                      <a:lnTo>
                        <a:pt x="525" y="80"/>
                      </a:lnTo>
                      <a:lnTo>
                        <a:pt x="82" y="80"/>
                      </a:lnTo>
                      <a:lnTo>
                        <a:pt x="82" y="166"/>
                      </a:lnTo>
                      <a:lnTo>
                        <a:pt x="525" y="166"/>
                      </a:lnTo>
                      <a:lnTo>
                        <a:pt x="525" y="123"/>
                      </a:lnTo>
                      <a:moveTo>
                        <a:pt x="604" y="225"/>
                      </a:moveTo>
                      <a:lnTo>
                        <a:pt x="604" y="0"/>
                      </a:lnTo>
                      <a:lnTo>
                        <a:pt x="0" y="0"/>
                      </a:lnTo>
                      <a:lnTo>
                        <a:pt x="0" y="447"/>
                      </a:lnTo>
                      <a:lnTo>
                        <a:pt x="604" y="447"/>
                      </a:lnTo>
                      <a:lnTo>
                        <a:pt x="604" y="22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defPPr>
                    <a:defRPr lang="en-GB"/>
                  </a:defPPr>
                  <a:lvl1pPr algn="ctr" rtl="0" fontAlgn="base">
                    <a:defRPr sz="1700" kern="1200">
                      <a:solidFill>
                        <a:schemeClr val="tx1"/>
                      </a:solidFill>
                      <a:latin typeface="+mn-lt"/>
                      <a:ea typeface="+mn-ea"/>
                      <a:cs typeface="+mn-cs"/>
                    </a:defRPr>
                  </a:lvl1pPr>
                  <a:lvl2pPr marL="539725" algn="ctr" rtl="0" fontAlgn="base">
                    <a:defRPr sz="1700" kern="1200">
                      <a:solidFill>
                        <a:schemeClr val="tx1"/>
                      </a:solidFill>
                      <a:latin typeface="+mn-lt"/>
                      <a:ea typeface="+mn-ea"/>
                      <a:cs typeface="+mn-cs"/>
                    </a:defRPr>
                  </a:lvl2pPr>
                  <a:lvl3pPr marL="1079449" algn="ctr" rtl="0" fontAlgn="base">
                    <a:defRPr sz="1700" kern="1200">
                      <a:solidFill>
                        <a:schemeClr val="tx1"/>
                      </a:solidFill>
                      <a:latin typeface="+mn-lt"/>
                      <a:ea typeface="+mn-ea"/>
                      <a:cs typeface="+mn-cs"/>
                    </a:defRPr>
                  </a:lvl3pPr>
                  <a:lvl4pPr marL="1619174" algn="ctr" rtl="0" fontAlgn="base">
                    <a:defRPr sz="1700" kern="1200">
                      <a:solidFill>
                        <a:schemeClr val="tx1"/>
                      </a:solidFill>
                      <a:latin typeface="+mn-lt"/>
                      <a:ea typeface="+mn-ea"/>
                      <a:cs typeface="+mn-cs"/>
                    </a:defRPr>
                  </a:lvl4pPr>
                  <a:lvl5pPr marL="2158898" algn="ctr" rtl="0" fontAlgn="base">
                    <a:defRPr sz="1700" kern="1200">
                      <a:solidFill>
                        <a:schemeClr val="tx1"/>
                      </a:solidFill>
                      <a:latin typeface="+mn-lt"/>
                      <a:ea typeface="+mn-ea"/>
                      <a:cs typeface="+mn-cs"/>
                    </a:defRPr>
                  </a:lvl5pPr>
                  <a:lvl6pPr marL="2698623" algn="l" defTabSz="1079449" rtl="0" eaLnBrk="1" latinLnBrk="0" hangingPunct="1">
                    <a:defRPr sz="1700" kern="1200">
                      <a:solidFill>
                        <a:schemeClr val="tx1"/>
                      </a:solidFill>
                      <a:latin typeface="+mn-lt"/>
                      <a:ea typeface="+mn-ea"/>
                      <a:cs typeface="+mn-cs"/>
                    </a:defRPr>
                  </a:lvl6pPr>
                  <a:lvl7pPr marL="3238348" algn="l" defTabSz="1079449" rtl="0" eaLnBrk="1" latinLnBrk="0" hangingPunct="1">
                    <a:defRPr sz="1700" kern="1200">
                      <a:solidFill>
                        <a:schemeClr val="tx1"/>
                      </a:solidFill>
                      <a:latin typeface="+mn-lt"/>
                      <a:ea typeface="+mn-ea"/>
                      <a:cs typeface="+mn-cs"/>
                    </a:defRPr>
                  </a:lvl7pPr>
                  <a:lvl8pPr marL="3778072" algn="l" defTabSz="1079449" rtl="0" eaLnBrk="1" latinLnBrk="0" hangingPunct="1">
                    <a:defRPr sz="1700" kern="1200">
                      <a:solidFill>
                        <a:schemeClr val="tx1"/>
                      </a:solidFill>
                      <a:latin typeface="+mn-lt"/>
                      <a:ea typeface="+mn-ea"/>
                      <a:cs typeface="+mn-cs"/>
                    </a:defRPr>
                  </a:lvl8pPr>
                  <a:lvl9pPr marL="4317797" algn="l" defTabSz="1079449" rtl="0" eaLnBrk="1" latinLnBrk="0" hangingPunct="1">
                    <a:defRPr sz="1700" kern="1200">
                      <a:solidFill>
                        <a:schemeClr val="tx1"/>
                      </a:solidFill>
                      <a:latin typeface="+mn-lt"/>
                      <a:ea typeface="+mn-ea"/>
                      <a:cs typeface="+mn-cs"/>
                    </a:defRPr>
                  </a:lvl9pPr>
                </a:lstStyle>
                <a:p>
                  <a:pPr defTabSz="932563">
                    <a:defRPr/>
                  </a:pPr>
                  <a:endParaRPr lang="en-US" sz="1734">
                    <a:solidFill>
                      <a:srgbClr val="1A1A1A"/>
                    </a:solidFill>
                    <a:latin typeface="Segoe UI"/>
                  </a:endParaRPr>
                </a:p>
              </p:txBody>
            </p:sp>
            <p:sp>
              <p:nvSpPr>
                <p:cNvPr id="26" name="TextBox 25">
                  <a:extLst>
                    <a:ext uri="{FF2B5EF4-FFF2-40B4-BE49-F238E27FC236}">
                      <a16:creationId xmlns:a16="http://schemas.microsoft.com/office/drawing/2014/main" id="{B4F4BCAC-8E97-4949-A4F4-CBAC1923C77D}"/>
                    </a:ext>
                  </a:extLst>
                </p:cNvPr>
                <p:cNvSpPr txBox="1"/>
                <p:nvPr/>
              </p:nvSpPr>
              <p:spPr>
                <a:xfrm>
                  <a:off x="7657715" y="6340404"/>
                  <a:ext cx="817167" cy="342155"/>
                </a:xfrm>
                <a:prstGeom prst="rect">
                  <a:avLst/>
                </a:prstGeom>
                <a:noFill/>
              </p:spPr>
              <p:txBody>
                <a:bodyPr wrap="square" lIns="0" tIns="0" rIns="0" bIns="0" rtlCol="0">
                  <a:spAutoFit/>
                </a:bodyPr>
                <a:lstStyle/>
                <a:p>
                  <a:pPr defTabSz="932563">
                    <a:defRPr/>
                  </a:pPr>
                  <a:r>
                    <a:rPr lang="en-US" sz="2040" dirty="0">
                      <a:gradFill>
                        <a:gsLst>
                          <a:gs pos="2917">
                            <a:srgbClr val="1A1A1A"/>
                          </a:gs>
                          <a:gs pos="30000">
                            <a:srgbClr val="1A1A1A"/>
                          </a:gs>
                        </a:gsLst>
                        <a:lin ang="5400000" scaled="0"/>
                      </a:gradFill>
                      <a:latin typeface="Segoe UI"/>
                    </a:rPr>
                    <a:t>App</a:t>
                  </a:r>
                </a:p>
              </p:txBody>
            </p:sp>
          </p:grpSp>
          <p:pic>
            <p:nvPicPr>
              <p:cNvPr id="10" name="Graphic 9" descr="Network">
                <a:extLst>
                  <a:ext uri="{FF2B5EF4-FFF2-40B4-BE49-F238E27FC236}">
                    <a16:creationId xmlns:a16="http://schemas.microsoft.com/office/drawing/2014/main" id="{A69C282F-DF35-4687-B7ED-263730ED259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018682" y="5696771"/>
                <a:ext cx="701920" cy="701920"/>
              </a:xfrm>
              <a:prstGeom prst="rect">
                <a:avLst/>
              </a:prstGeom>
            </p:spPr>
          </p:pic>
        </p:grpSp>
        <p:cxnSp>
          <p:nvCxnSpPr>
            <p:cNvPr id="11" name="Straight Arrow Connector 10">
              <a:extLst>
                <a:ext uri="{FF2B5EF4-FFF2-40B4-BE49-F238E27FC236}">
                  <a16:creationId xmlns:a16="http://schemas.microsoft.com/office/drawing/2014/main" id="{F6E4F2CF-1DAE-4EE5-A4F2-DF2B5EECDDB8}"/>
                </a:ext>
              </a:extLst>
            </p:cNvPr>
            <p:cNvCxnSpPr>
              <a:cxnSpLocks/>
            </p:cNvCxnSpPr>
            <p:nvPr/>
          </p:nvCxnSpPr>
          <p:spPr>
            <a:xfrm>
              <a:off x="8099826" y="6094795"/>
              <a:ext cx="197705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204C4BFD-3484-448F-AB5E-AEE1F90E851D}"/>
              </a:ext>
            </a:extLst>
          </p:cNvPr>
          <p:cNvSpPr txBox="1"/>
          <p:nvPr/>
        </p:nvSpPr>
        <p:spPr>
          <a:xfrm>
            <a:off x="10037763" y="6337163"/>
            <a:ext cx="1743633" cy="276999"/>
          </a:xfrm>
          <a:prstGeom prst="rect">
            <a:avLst/>
          </a:prstGeom>
          <a:noFill/>
        </p:spPr>
        <p:txBody>
          <a:bodyPr wrap="square" lIns="0" tIns="0" rIns="0" bIns="0" rtlCol="0">
            <a:spAutoFit/>
          </a:bodyPr>
          <a:lstStyle/>
          <a:p>
            <a:pPr defTabSz="932563">
              <a:defRPr/>
            </a:pPr>
            <a:r>
              <a:rPr lang="en-US" dirty="0">
                <a:gradFill>
                  <a:gsLst>
                    <a:gs pos="2917">
                      <a:srgbClr val="1A1A1A"/>
                    </a:gs>
                    <a:gs pos="30000">
                      <a:srgbClr val="1A1A1A"/>
                    </a:gs>
                  </a:gsLst>
                  <a:lin ang="5400000" scaled="0"/>
                </a:gradFill>
                <a:latin typeface="Segoe UI"/>
              </a:rPr>
              <a:t>Service Principal</a:t>
            </a:r>
          </a:p>
        </p:txBody>
      </p:sp>
      <p:grpSp>
        <p:nvGrpSpPr>
          <p:cNvPr id="22" name="Group 21">
            <a:extLst>
              <a:ext uri="{FF2B5EF4-FFF2-40B4-BE49-F238E27FC236}">
                <a16:creationId xmlns:a16="http://schemas.microsoft.com/office/drawing/2014/main" id="{09B9D11C-FA51-704C-9D3C-8BC96AB0DBEB}"/>
              </a:ext>
            </a:extLst>
          </p:cNvPr>
          <p:cNvGrpSpPr/>
          <p:nvPr/>
        </p:nvGrpSpPr>
        <p:grpSpPr>
          <a:xfrm>
            <a:off x="3821391" y="3948841"/>
            <a:ext cx="4066783" cy="2831544"/>
            <a:chOff x="6625306" y="3745720"/>
            <a:chExt cx="4611204" cy="3147536"/>
          </a:xfrm>
        </p:grpSpPr>
        <p:grpSp>
          <p:nvGrpSpPr>
            <p:cNvPr id="32" name="Group 31">
              <a:extLst>
                <a:ext uri="{FF2B5EF4-FFF2-40B4-BE49-F238E27FC236}">
                  <a16:creationId xmlns:a16="http://schemas.microsoft.com/office/drawing/2014/main" id="{6DBFCF39-291A-0A4B-A5D3-26BA766EEBC6}"/>
                </a:ext>
              </a:extLst>
            </p:cNvPr>
            <p:cNvGrpSpPr/>
            <p:nvPr/>
          </p:nvGrpSpPr>
          <p:grpSpPr>
            <a:xfrm>
              <a:off x="6625306" y="3745720"/>
              <a:ext cx="4611204" cy="3147536"/>
              <a:chOff x="4426431" y="1990592"/>
              <a:chExt cx="2642911" cy="1765416"/>
            </a:xfrm>
          </p:grpSpPr>
          <p:sp>
            <p:nvSpPr>
              <p:cNvPr id="35" name="Cloud">
                <a:extLst>
                  <a:ext uri="{FF2B5EF4-FFF2-40B4-BE49-F238E27FC236}">
                    <a16:creationId xmlns:a16="http://schemas.microsoft.com/office/drawing/2014/main" id="{776092E6-5F6B-2F45-A225-05B5D486E137}"/>
                  </a:ext>
                </a:extLst>
              </p:cNvPr>
              <p:cNvSpPr>
                <a:spLocks/>
              </p:cNvSpPr>
              <p:nvPr/>
            </p:nvSpPr>
            <p:spPr bwMode="auto">
              <a:xfrm>
                <a:off x="4426431" y="1990592"/>
                <a:ext cx="2642911" cy="1765416"/>
              </a:xfrm>
              <a:custGeom>
                <a:avLst/>
                <a:gdLst>
                  <a:gd name="T0" fmla="*/ 28 w 120"/>
                  <a:gd name="T1" fmla="*/ 32 h 80"/>
                  <a:gd name="T2" fmla="*/ 60 w 120"/>
                  <a:gd name="T3" fmla="*/ 0 h 80"/>
                  <a:gd name="T4" fmla="*/ 90 w 120"/>
                  <a:gd name="T5" fmla="*/ 20 h 80"/>
                  <a:gd name="T6" fmla="*/ 90 w 120"/>
                  <a:gd name="T7" fmla="*/ 20 h 80"/>
                  <a:gd name="T8" fmla="*/ 120 w 120"/>
                  <a:gd name="T9" fmla="*/ 50 h 80"/>
                  <a:gd name="T10" fmla="*/ 90 w 120"/>
                  <a:gd name="T11" fmla="*/ 80 h 80"/>
                  <a:gd name="T12" fmla="*/ 24 w 120"/>
                  <a:gd name="T13" fmla="*/ 80 h 80"/>
                  <a:gd name="T14" fmla="*/ 0 w 120"/>
                  <a:gd name="T15" fmla="*/ 56 h 80"/>
                  <a:gd name="T16" fmla="*/ 24 w 120"/>
                  <a:gd name="T17" fmla="*/ 32 h 80"/>
                  <a:gd name="T18" fmla="*/ 28 w 120"/>
                  <a:gd name="T19"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80">
                    <a:moveTo>
                      <a:pt x="28" y="32"/>
                    </a:moveTo>
                    <a:cubicBezTo>
                      <a:pt x="28" y="14"/>
                      <a:pt x="42" y="0"/>
                      <a:pt x="60" y="0"/>
                    </a:cubicBezTo>
                    <a:cubicBezTo>
                      <a:pt x="73" y="0"/>
                      <a:pt x="85" y="8"/>
                      <a:pt x="90" y="20"/>
                    </a:cubicBezTo>
                    <a:cubicBezTo>
                      <a:pt x="90" y="20"/>
                      <a:pt x="90" y="20"/>
                      <a:pt x="90" y="20"/>
                    </a:cubicBezTo>
                    <a:cubicBezTo>
                      <a:pt x="107" y="20"/>
                      <a:pt x="120" y="33"/>
                      <a:pt x="120" y="50"/>
                    </a:cubicBezTo>
                    <a:cubicBezTo>
                      <a:pt x="120" y="67"/>
                      <a:pt x="107" y="80"/>
                      <a:pt x="90" y="80"/>
                    </a:cubicBezTo>
                    <a:cubicBezTo>
                      <a:pt x="24" y="80"/>
                      <a:pt x="24" y="80"/>
                      <a:pt x="24" y="80"/>
                    </a:cubicBezTo>
                    <a:cubicBezTo>
                      <a:pt x="11" y="80"/>
                      <a:pt x="0" y="69"/>
                      <a:pt x="0" y="56"/>
                    </a:cubicBezTo>
                    <a:cubicBezTo>
                      <a:pt x="0" y="43"/>
                      <a:pt x="11" y="32"/>
                      <a:pt x="24" y="32"/>
                    </a:cubicBezTo>
                    <a:cubicBezTo>
                      <a:pt x="25" y="32"/>
                      <a:pt x="27" y="32"/>
                      <a:pt x="28" y="32"/>
                    </a:cubicBezTo>
                    <a:close/>
                  </a:path>
                </a:pathLst>
              </a:custGeom>
              <a:solidFill>
                <a:srgbClr val="F8F8F8"/>
              </a:solidFill>
              <a:ln w="38100" cap="flat">
                <a:solidFill>
                  <a:schemeClr val="bg1">
                    <a:lumMod val="75000"/>
                  </a:schemeClr>
                </a:solidFill>
                <a:prstDash val="solid"/>
                <a:miter lim="800000"/>
                <a:headEnd/>
                <a:tailEnd/>
              </a:ln>
            </p:spPr>
            <p:txBody>
              <a:bodyPr vert="horz" wrap="square" lIns="89629" tIns="44815" rIns="89629" bIns="44815" numCol="1" anchor="t" anchorCtr="0" compatLnSpc="1">
                <a:prstTxWarp prst="textNoShape">
                  <a:avLst/>
                </a:prstTxWarp>
              </a:bodyPr>
              <a:lstStyle/>
              <a:p>
                <a:pPr defTabSz="914191">
                  <a:defRPr/>
                </a:pPr>
                <a:endParaRPr lang="en-US" sz="1764">
                  <a:solidFill>
                    <a:srgbClr val="FFFFFF"/>
                  </a:solidFill>
                  <a:latin typeface="Segoe UI"/>
                </a:endParaRPr>
              </a:p>
            </p:txBody>
          </p:sp>
          <p:pic>
            <p:nvPicPr>
              <p:cNvPr id="36" name="Picture 35">
                <a:extLst>
                  <a:ext uri="{FF2B5EF4-FFF2-40B4-BE49-F238E27FC236}">
                    <a16:creationId xmlns:a16="http://schemas.microsoft.com/office/drawing/2014/main" id="{6BC80646-1E16-D44F-9B8A-24124F3C47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2154" y="2079535"/>
                <a:ext cx="1084406" cy="1084405"/>
              </a:xfrm>
              <a:prstGeom prst="rect">
                <a:avLst/>
              </a:prstGeom>
            </p:spPr>
          </p:pic>
        </p:grpSp>
        <p:pic>
          <p:nvPicPr>
            <p:cNvPr id="31" name="Graphic 30" descr="Network">
              <a:extLst>
                <a:ext uri="{FF2B5EF4-FFF2-40B4-BE49-F238E27FC236}">
                  <a16:creationId xmlns:a16="http://schemas.microsoft.com/office/drawing/2014/main" id="{2EB5CFF1-1EFD-C04D-99C1-4C48089A96E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018682" y="5696771"/>
              <a:ext cx="701920" cy="701920"/>
            </a:xfrm>
            <a:prstGeom prst="rect">
              <a:avLst/>
            </a:prstGeom>
          </p:spPr>
        </p:pic>
      </p:grpSp>
      <p:cxnSp>
        <p:nvCxnSpPr>
          <p:cNvPr id="29" name="Straight Arrow Connector 28">
            <a:extLst>
              <a:ext uri="{FF2B5EF4-FFF2-40B4-BE49-F238E27FC236}">
                <a16:creationId xmlns:a16="http://schemas.microsoft.com/office/drawing/2014/main" id="{97BAE45E-48D5-944C-9186-CD5E5162328E}"/>
              </a:ext>
            </a:extLst>
          </p:cNvPr>
          <p:cNvCxnSpPr>
            <a:cxnSpLocks/>
          </p:cNvCxnSpPr>
          <p:nvPr/>
        </p:nvCxnSpPr>
        <p:spPr>
          <a:xfrm flipH="1">
            <a:off x="7396076" y="6049049"/>
            <a:ext cx="1131922" cy="13035"/>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3B285111-45C8-C14B-BBFF-B3BE8C69F2AD}"/>
              </a:ext>
            </a:extLst>
          </p:cNvPr>
          <p:cNvSpPr txBox="1"/>
          <p:nvPr/>
        </p:nvSpPr>
        <p:spPr>
          <a:xfrm>
            <a:off x="5659596" y="6333665"/>
            <a:ext cx="1743633" cy="276999"/>
          </a:xfrm>
          <a:prstGeom prst="rect">
            <a:avLst/>
          </a:prstGeom>
          <a:noFill/>
        </p:spPr>
        <p:txBody>
          <a:bodyPr wrap="square" lIns="0" tIns="0" rIns="0" bIns="0" rtlCol="0">
            <a:spAutoFit/>
          </a:bodyPr>
          <a:lstStyle/>
          <a:p>
            <a:pPr defTabSz="932563">
              <a:defRPr/>
            </a:pPr>
            <a:r>
              <a:rPr lang="en-US" dirty="0">
                <a:gradFill>
                  <a:gsLst>
                    <a:gs pos="2917">
                      <a:srgbClr val="1A1A1A"/>
                    </a:gs>
                    <a:gs pos="30000">
                      <a:srgbClr val="1A1A1A"/>
                    </a:gs>
                  </a:gsLst>
                  <a:lin ang="5400000" scaled="0"/>
                </a:gradFill>
                <a:latin typeface="Segoe UI"/>
              </a:rPr>
              <a:t>Service Principal</a:t>
            </a:r>
          </a:p>
        </p:txBody>
      </p:sp>
    </p:spTree>
    <p:extLst>
      <p:ext uri="{BB962C8B-B14F-4D97-AF65-F5344CB8AC3E}">
        <p14:creationId xmlns:p14="http://schemas.microsoft.com/office/powerpoint/2010/main" val="27659730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348E2-925D-7148-B2EA-BC27FFA0406F}"/>
              </a:ext>
            </a:extLst>
          </p:cNvPr>
          <p:cNvSpPr>
            <a:spLocks noGrp="1"/>
          </p:cNvSpPr>
          <p:nvPr>
            <p:ph type="title"/>
          </p:nvPr>
        </p:nvSpPr>
        <p:spPr>
          <a:xfrm>
            <a:off x="465138" y="632779"/>
            <a:ext cx="11533187" cy="410369"/>
          </a:xfrm>
        </p:spPr>
        <p:txBody>
          <a:bodyPr/>
          <a:lstStyle/>
          <a:p>
            <a:r>
              <a:rPr lang="en-US" b="1" dirty="0"/>
              <a:t>Guidelines for building multi-tenant apps</a:t>
            </a:r>
            <a:endParaRPr lang="en-US" dirty="0"/>
          </a:p>
        </p:txBody>
      </p:sp>
      <p:sp>
        <p:nvSpPr>
          <p:cNvPr id="3" name="Text Placeholder 2">
            <a:extLst>
              <a:ext uri="{FF2B5EF4-FFF2-40B4-BE49-F238E27FC236}">
                <a16:creationId xmlns:a16="http://schemas.microsoft.com/office/drawing/2014/main" id="{C0AA1D45-AED5-E749-BE44-BBF1BFE009FD}"/>
              </a:ext>
            </a:extLst>
          </p:cNvPr>
          <p:cNvSpPr>
            <a:spLocks noGrp="1"/>
          </p:cNvSpPr>
          <p:nvPr>
            <p:ph type="body" sz="quarter" idx="10"/>
          </p:nvPr>
        </p:nvSpPr>
        <p:spPr>
          <a:xfrm>
            <a:off x="465138" y="1919804"/>
            <a:ext cx="11533187" cy="3262432"/>
          </a:xfrm>
        </p:spPr>
        <p:txBody>
          <a:bodyPr/>
          <a:lstStyle/>
          <a:p>
            <a:r>
              <a:rPr lang="en-US" dirty="0"/>
              <a:t>Multi-tenant apps present challenges with administrators setting different policies in different tenants</a:t>
            </a:r>
          </a:p>
          <a:p>
            <a:endParaRPr lang="en-US" dirty="0"/>
          </a:p>
          <a:p>
            <a:r>
              <a:rPr lang="en-US" dirty="0"/>
              <a:t>	Test your app in a tenant configured with Conditional Access policies</a:t>
            </a:r>
          </a:p>
          <a:p>
            <a:endParaRPr lang="en-US" dirty="0"/>
          </a:p>
          <a:p>
            <a:r>
              <a:rPr lang="en-US" dirty="0"/>
              <a:t>	Request only the least privileges required for the app to run</a:t>
            </a:r>
          </a:p>
          <a:p>
            <a:endParaRPr lang="en-US" dirty="0"/>
          </a:p>
          <a:p>
            <a:r>
              <a:rPr lang="en-US" dirty="0"/>
              <a:t>	Avoid requesting privileges requiring admin consent</a:t>
            </a:r>
          </a:p>
          <a:p>
            <a:endParaRPr lang="en-US" dirty="0"/>
          </a:p>
          <a:p>
            <a:r>
              <a:rPr lang="en-US" dirty="0"/>
              <a:t>	Provide names &amp; descriptions for permissions exposed by the app</a:t>
            </a:r>
          </a:p>
        </p:txBody>
      </p:sp>
    </p:spTree>
    <p:extLst>
      <p:ext uri="{BB962C8B-B14F-4D97-AF65-F5344CB8AC3E}">
        <p14:creationId xmlns:p14="http://schemas.microsoft.com/office/powerpoint/2010/main" val="370779269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56469FA-9B99-1B41-BD9C-0129583C2A49}"/>
              </a:ext>
            </a:extLst>
          </p:cNvPr>
          <p:cNvSpPr>
            <a:spLocks noGrp="1"/>
          </p:cNvSpPr>
          <p:nvPr>
            <p:ph type="title"/>
          </p:nvPr>
        </p:nvSpPr>
        <p:spPr/>
        <p:txBody>
          <a:bodyPr/>
          <a:lstStyle/>
          <a:p>
            <a:r>
              <a:rPr lang="en-US" b="1" dirty="0"/>
              <a:t>Applications and </a:t>
            </a:r>
            <a:br>
              <a:rPr lang="en-US" b="1" dirty="0"/>
            </a:br>
            <a:r>
              <a:rPr lang="en-US" b="1" dirty="0"/>
              <a:t>service principals</a:t>
            </a:r>
            <a:br>
              <a:rPr lang="en-US" dirty="0"/>
            </a:br>
            <a:endParaRPr lang="en-US" dirty="0"/>
          </a:p>
        </p:txBody>
      </p:sp>
    </p:spTree>
    <p:extLst>
      <p:ext uri="{BB962C8B-B14F-4D97-AF65-F5344CB8AC3E}">
        <p14:creationId xmlns:p14="http://schemas.microsoft.com/office/powerpoint/2010/main" val="145034144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4921870-FFF8-DA46-980A-943CCC48347A}"/>
              </a:ext>
            </a:extLst>
          </p:cNvPr>
          <p:cNvSpPr>
            <a:spLocks noGrp="1"/>
          </p:cNvSpPr>
          <p:nvPr>
            <p:ph type="title"/>
          </p:nvPr>
        </p:nvSpPr>
        <p:spPr/>
        <p:txBody>
          <a:bodyPr/>
          <a:lstStyle/>
          <a:p>
            <a:r>
              <a:rPr lang="en-US" dirty="0"/>
              <a:t>Application and service principal objects</a:t>
            </a:r>
          </a:p>
        </p:txBody>
      </p:sp>
      <p:sp>
        <p:nvSpPr>
          <p:cNvPr id="4" name="Text Placeholder 3">
            <a:extLst>
              <a:ext uri="{FF2B5EF4-FFF2-40B4-BE49-F238E27FC236}">
                <a16:creationId xmlns:a16="http://schemas.microsoft.com/office/drawing/2014/main" id="{EFDD872D-E5DD-7A45-9089-7AC037062D6A}"/>
              </a:ext>
            </a:extLst>
          </p:cNvPr>
          <p:cNvSpPr>
            <a:spLocks noGrp="1"/>
          </p:cNvSpPr>
          <p:nvPr>
            <p:ph type="body" sz="quarter" idx="11"/>
          </p:nvPr>
        </p:nvSpPr>
        <p:spPr>
          <a:xfrm>
            <a:off x="465138" y="2005456"/>
            <a:ext cx="5653087" cy="4253344"/>
          </a:xfrm>
        </p:spPr>
        <p:txBody>
          <a:bodyPr/>
          <a:lstStyle/>
          <a:p>
            <a:r>
              <a:rPr lang="en-US" dirty="0"/>
              <a:t>Application object</a:t>
            </a:r>
          </a:p>
          <a:p>
            <a:endParaRPr lang="en-US" b="0" dirty="0">
              <a:solidFill>
                <a:schemeClr val="tx1"/>
              </a:solidFill>
            </a:endParaRPr>
          </a:p>
          <a:p>
            <a:pPr fontAlgn="base"/>
            <a:r>
              <a:rPr lang="en-US" b="0" dirty="0">
                <a:solidFill>
                  <a:srgbClr val="2F2F2F"/>
                </a:solidFill>
                <a:latin typeface="Segoe UI" panose="020B0502040204020203" pitchFamily="34" charset="0"/>
              </a:rPr>
              <a:t>What the developer knows about the application​</a:t>
            </a:r>
          </a:p>
          <a:p>
            <a:pPr fontAlgn="base"/>
            <a:r>
              <a:rPr lang="en-US" b="0" dirty="0">
                <a:solidFill>
                  <a:srgbClr val="2F2F2F"/>
                </a:solidFill>
                <a:latin typeface="Segoe UI" panose="020B0502040204020203" pitchFamily="34" charset="0"/>
              </a:rPr>
              <a:t>	Authentication parameters​</a:t>
            </a:r>
          </a:p>
          <a:p>
            <a:pPr fontAlgn="base"/>
            <a:r>
              <a:rPr lang="en-US" b="0" dirty="0">
                <a:solidFill>
                  <a:srgbClr val="2F2F2F"/>
                </a:solidFill>
                <a:latin typeface="Segoe UI" panose="020B0502040204020203" pitchFamily="34" charset="0"/>
              </a:rPr>
              <a:t>	Secrets or certificates​</a:t>
            </a:r>
          </a:p>
          <a:p>
            <a:pPr fontAlgn="base"/>
            <a:r>
              <a:rPr lang="en-US" b="0" dirty="0">
                <a:solidFill>
                  <a:srgbClr val="2F2F2F"/>
                </a:solidFill>
                <a:latin typeface="Segoe UI" panose="020B0502040204020203" pitchFamily="34" charset="0"/>
              </a:rPr>
              <a:t>	Permissions the app will use​</a:t>
            </a:r>
          </a:p>
          <a:p>
            <a:pPr fontAlgn="base"/>
            <a:r>
              <a:rPr lang="en-US" b="0" dirty="0">
                <a:solidFill>
                  <a:srgbClr val="2F2F2F"/>
                </a:solidFill>
                <a:latin typeface="Segoe UI" panose="020B0502040204020203" pitchFamily="34" charset="0"/>
              </a:rPr>
              <a:t>	APIs the app exposes​</a:t>
            </a:r>
          </a:p>
          <a:p>
            <a:pPr fontAlgn="base"/>
            <a:r>
              <a:rPr lang="en-US" b="0" dirty="0">
                <a:solidFill>
                  <a:srgbClr val="2F2F2F"/>
                </a:solidFill>
                <a:latin typeface="Segoe UI" panose="020B0502040204020203" pitchFamily="34" charset="0"/>
              </a:rPr>
              <a:t>	Define app roles​</a:t>
            </a:r>
          </a:p>
          <a:p>
            <a:pPr fontAlgn="base"/>
            <a:r>
              <a:rPr lang="en-US" b="0" dirty="0">
                <a:solidFill>
                  <a:srgbClr val="2F2F2F"/>
                </a:solidFill>
                <a:latin typeface="Segoe UI" panose="020B0502040204020203" pitchFamily="34" charset="0"/>
              </a:rPr>
              <a:t>​</a:t>
            </a:r>
          </a:p>
          <a:p>
            <a:pPr fontAlgn="base"/>
            <a:r>
              <a:rPr lang="en-US" b="0" dirty="0">
                <a:solidFill>
                  <a:srgbClr val="2F2F2F"/>
                </a:solidFill>
                <a:latin typeface="Segoe UI" panose="020B0502040204020203" pitchFamily="34" charset="0"/>
              </a:rPr>
              <a:t>Azure AD applications are defined by exactly ​</a:t>
            </a:r>
            <a:br>
              <a:rPr lang="en-US" b="0" dirty="0">
                <a:solidFill>
                  <a:srgbClr val="2F2F2F"/>
                </a:solidFill>
                <a:latin typeface="Segoe UI" panose="020B0502040204020203" pitchFamily="34" charset="0"/>
              </a:rPr>
            </a:br>
            <a:r>
              <a:rPr lang="en-US" b="0" dirty="0">
                <a:solidFill>
                  <a:srgbClr val="2F2F2F"/>
                </a:solidFill>
                <a:latin typeface="Segoe UI" panose="020B0502040204020203" pitchFamily="34" charset="0"/>
              </a:rPr>
              <a:t>one application object​</a:t>
            </a:r>
          </a:p>
          <a:p>
            <a:pPr fontAlgn="base"/>
            <a:r>
              <a:rPr lang="en-US" b="0" dirty="0">
                <a:solidFill>
                  <a:srgbClr val="2F2F2F"/>
                </a:solidFill>
                <a:latin typeface="Segoe UI" panose="020B0502040204020203" pitchFamily="34" charset="0"/>
              </a:rPr>
              <a:t>​</a:t>
            </a:r>
          </a:p>
          <a:p>
            <a:pPr fontAlgn="base"/>
            <a:r>
              <a:rPr lang="en-US" b="0" dirty="0">
                <a:solidFill>
                  <a:srgbClr val="2F2F2F"/>
                </a:solidFill>
                <a:latin typeface="Segoe UI" panose="020B0502040204020203" pitchFamily="34" charset="0"/>
              </a:rPr>
              <a:t>Resides within the Azure AD tenant where the app was registered​</a:t>
            </a:r>
          </a:p>
        </p:txBody>
      </p:sp>
      <p:sp>
        <p:nvSpPr>
          <p:cNvPr id="5" name="Text Placeholder 4">
            <a:extLst>
              <a:ext uri="{FF2B5EF4-FFF2-40B4-BE49-F238E27FC236}">
                <a16:creationId xmlns:a16="http://schemas.microsoft.com/office/drawing/2014/main" id="{6FDE1591-B4C5-FC49-A3D8-47BD30E32D88}"/>
              </a:ext>
            </a:extLst>
          </p:cNvPr>
          <p:cNvSpPr>
            <a:spLocks noGrp="1"/>
          </p:cNvSpPr>
          <p:nvPr>
            <p:ph type="body" sz="quarter" idx="12"/>
          </p:nvPr>
        </p:nvSpPr>
        <p:spPr>
          <a:xfrm>
            <a:off x="6354763" y="1995296"/>
            <a:ext cx="5653087" cy="5061257"/>
          </a:xfrm>
        </p:spPr>
        <p:txBody>
          <a:bodyPr/>
          <a:lstStyle/>
          <a:p>
            <a:r>
              <a:rPr lang="en-US" dirty="0"/>
              <a:t>Service principal object</a:t>
            </a:r>
          </a:p>
          <a:p>
            <a:endParaRPr lang="en-US" b="0" dirty="0">
              <a:solidFill>
                <a:schemeClr val="tx1"/>
              </a:solidFill>
            </a:endParaRPr>
          </a:p>
          <a:p>
            <a:r>
              <a:rPr lang="en-US" b="0" dirty="0">
                <a:solidFill>
                  <a:schemeClr val="tx1"/>
                </a:solidFill>
              </a:rPr>
              <a:t>How the IT Pro determines how the application operates within their tenant​</a:t>
            </a:r>
          </a:p>
          <a:p>
            <a:r>
              <a:rPr lang="en-US" b="0" dirty="0">
                <a:solidFill>
                  <a:schemeClr val="tx1"/>
                </a:solidFill>
              </a:rPr>
              <a:t>​</a:t>
            </a:r>
          </a:p>
          <a:p>
            <a:r>
              <a:rPr lang="en-US" b="0" dirty="0">
                <a:solidFill>
                  <a:schemeClr val="tx1"/>
                </a:solidFill>
              </a:rPr>
              <a:t>Can limit the application to specific users and groups​</a:t>
            </a:r>
          </a:p>
          <a:p>
            <a:r>
              <a:rPr lang="en-US" b="0" dirty="0">
                <a:solidFill>
                  <a:schemeClr val="tx1"/>
                </a:solidFill>
              </a:rPr>
              <a:t>​</a:t>
            </a:r>
          </a:p>
          <a:p>
            <a:r>
              <a:rPr lang="en-US" b="0" dirty="0">
                <a:solidFill>
                  <a:schemeClr val="tx1"/>
                </a:solidFill>
              </a:rPr>
              <a:t>Used to review app permissions and grant admin consent​</a:t>
            </a:r>
          </a:p>
          <a:p>
            <a:r>
              <a:rPr lang="en-US" b="0" dirty="0">
                <a:solidFill>
                  <a:schemeClr val="tx1"/>
                </a:solidFill>
              </a:rPr>
              <a:t>​</a:t>
            </a:r>
          </a:p>
          <a:p>
            <a:r>
              <a:rPr lang="en-US" b="0" dirty="0">
                <a:solidFill>
                  <a:schemeClr val="tx1"/>
                </a:solidFill>
              </a:rPr>
              <a:t>Assign users and/or groups to roles​</a:t>
            </a:r>
          </a:p>
          <a:p>
            <a:r>
              <a:rPr lang="en-US" b="0" dirty="0">
                <a:solidFill>
                  <a:schemeClr val="tx1"/>
                </a:solidFill>
              </a:rPr>
              <a:t>​</a:t>
            </a:r>
          </a:p>
          <a:p>
            <a:r>
              <a:rPr lang="en-US" b="0" dirty="0">
                <a:solidFill>
                  <a:schemeClr val="tx1"/>
                </a:solidFill>
              </a:rPr>
              <a:t>Configure the app for automatic provisioning​</a:t>
            </a:r>
          </a:p>
          <a:p>
            <a:r>
              <a:rPr lang="en-US" b="0" dirty="0">
                <a:solidFill>
                  <a:schemeClr val="tx1"/>
                </a:solidFill>
              </a:rPr>
              <a:t>​</a:t>
            </a:r>
            <a:br>
              <a:rPr lang="en-US" b="0" dirty="0">
                <a:solidFill>
                  <a:schemeClr val="tx1"/>
                </a:solidFill>
              </a:rPr>
            </a:br>
            <a:r>
              <a:rPr lang="en-US" b="0" dirty="0">
                <a:solidFill>
                  <a:schemeClr val="tx1"/>
                </a:solidFill>
              </a:rPr>
              <a:t>Created when an application is granted permission to a resource ​</a:t>
            </a:r>
            <a:br>
              <a:rPr lang="en-US" b="0" dirty="0">
                <a:solidFill>
                  <a:schemeClr val="tx1"/>
                </a:solidFill>
              </a:rPr>
            </a:br>
            <a:r>
              <a:rPr lang="en-US" b="0" dirty="0">
                <a:solidFill>
                  <a:schemeClr val="tx1"/>
                </a:solidFill>
              </a:rPr>
              <a:t>in a tenant​</a:t>
            </a:r>
          </a:p>
          <a:p>
            <a:endParaRPr lang="en-US" b="0" dirty="0">
              <a:solidFill>
                <a:schemeClr val="tx1"/>
              </a:solidFill>
            </a:endParaRPr>
          </a:p>
        </p:txBody>
      </p:sp>
    </p:spTree>
    <p:extLst>
      <p:ext uri="{BB962C8B-B14F-4D97-AF65-F5344CB8AC3E}">
        <p14:creationId xmlns:p14="http://schemas.microsoft.com/office/powerpoint/2010/main" val="3038299638"/>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1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09820594E7B0041BAC4DECBBC892FF9" ma:contentTypeVersion="8" ma:contentTypeDescription="Create a new document." ma:contentTypeScope="" ma:versionID="a4814d1cc1d58eee3ea03778ca413c81">
  <xsd:schema xmlns:xsd="http://www.w3.org/2001/XMLSchema" xmlns:xs="http://www.w3.org/2001/XMLSchema" xmlns:p="http://schemas.microsoft.com/office/2006/metadata/properties" xmlns:ns2="61b79488-63fd-46f4-b1bf-09cb63d2085e" targetNamespace="http://schemas.microsoft.com/office/2006/metadata/properties" ma:root="true" ma:fieldsID="40fb5444c5ccb72d5b900b723022c04a" ns2:_="">
    <xsd:import namespace="61b79488-63fd-46f4-b1bf-09cb63d2085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b79488-63fd-46f4-b1bf-09cb63d208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1EE5866-A3ED-447F-9386-F25EB407268F}">
  <ds:schemaRefs>
    <ds:schemaRef ds:uri="http://schemas.microsoft.com/sharepoint/v3/contenttype/forms"/>
  </ds:schemaRefs>
</ds:datastoreItem>
</file>

<file path=customXml/itemProps2.xml><?xml version="1.0" encoding="utf-8"?>
<ds:datastoreItem xmlns:ds="http://schemas.openxmlformats.org/officeDocument/2006/customXml" ds:itemID="{5A1D25C1-2135-48C5-8BF1-D610241FBA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b79488-63fd-46f4-b1bf-09cb63d2085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A3C4BB6-DB8D-4070-8F7B-E5A2778ED62A}">
  <ds:schemaRefs>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 ds:uri="http://purl.org/dc/terms/"/>
    <ds:schemaRef ds:uri="61b79488-63fd-46f4-b1bf-09cb63d2085e"/>
    <ds:schemaRef ds:uri="http://purl.org/dc/elements/1.1/"/>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templates</Template>
  <TotalTime>0</TotalTime>
  <Words>1948</Words>
  <Application>Microsoft Office PowerPoint</Application>
  <PresentationFormat>Custom</PresentationFormat>
  <Paragraphs>197</Paragraphs>
  <Slides>13</Slides>
  <Notes>13</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13</vt:i4>
      </vt:variant>
    </vt:vector>
  </HeadingPairs>
  <TitlesOfParts>
    <vt:vector size="20" baseType="lpstr">
      <vt:lpstr>Arial</vt:lpstr>
      <vt:lpstr>Segoe UI</vt:lpstr>
      <vt:lpstr>Segoe UI Light</vt:lpstr>
      <vt:lpstr>Segoe UI Semibold</vt:lpstr>
      <vt:lpstr>Wingdings</vt:lpstr>
      <vt:lpstr>Office 365 PPT Template - 2017</vt:lpstr>
      <vt:lpstr>1_Office 365 PPT Template - 2017</vt:lpstr>
      <vt:lpstr>Account Types in the Microsoft Identity Platform</vt:lpstr>
      <vt:lpstr>Overview</vt:lpstr>
      <vt:lpstr>Let’s start with an app</vt:lpstr>
      <vt:lpstr>App Registration – App Trusts Microsoft identity platform</vt:lpstr>
      <vt:lpstr>Single Organization App – Users come from only one organization</vt:lpstr>
      <vt:lpstr>Multi-Organization App - Making getting your app easier</vt:lpstr>
      <vt:lpstr>Guidelines for building multi-tenant apps</vt:lpstr>
      <vt:lpstr>Applications and  service principals </vt:lpstr>
      <vt:lpstr>Application and service principal objects</vt:lpstr>
      <vt:lpstr>Application and service principal objects</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2020-09-04T18:33:12Z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0x010100F09820594E7B0041BAC4DECBBC892FF9</vt:lpwstr>
  </property>
</Properties>
</file>

<file path=docProps/thumbnail.jpeg>
</file>